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60" r:id="rId5"/>
  </p:sldMasterIdLst>
  <p:notesMasterIdLst>
    <p:notesMasterId r:id="rId36"/>
  </p:notesMasterIdLst>
  <p:sldIdLst>
    <p:sldId id="257" r:id="rId6"/>
    <p:sldId id="256" r:id="rId7"/>
    <p:sldId id="263" r:id="rId8"/>
    <p:sldId id="261" r:id="rId9"/>
    <p:sldId id="259" r:id="rId10"/>
    <p:sldId id="262" r:id="rId11"/>
    <p:sldId id="264" r:id="rId12"/>
    <p:sldId id="267" r:id="rId13"/>
    <p:sldId id="266" r:id="rId14"/>
    <p:sldId id="268" r:id="rId15"/>
    <p:sldId id="265" r:id="rId16"/>
    <p:sldId id="269" r:id="rId17"/>
    <p:sldId id="270" r:id="rId18"/>
    <p:sldId id="271" r:id="rId19"/>
    <p:sldId id="272" r:id="rId20"/>
    <p:sldId id="273" r:id="rId21"/>
    <p:sldId id="290" r:id="rId22"/>
    <p:sldId id="291" r:id="rId23"/>
    <p:sldId id="292" r:id="rId24"/>
    <p:sldId id="274" r:id="rId25"/>
    <p:sldId id="276" r:id="rId26"/>
    <p:sldId id="278" r:id="rId27"/>
    <p:sldId id="280" r:id="rId28"/>
    <p:sldId id="288" r:id="rId29"/>
    <p:sldId id="277" r:id="rId30"/>
    <p:sldId id="281" r:id="rId31"/>
    <p:sldId id="283" r:id="rId32"/>
    <p:sldId id="293" r:id="rId33"/>
    <p:sldId id="295" r:id="rId34"/>
    <p:sldId id="294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98C3D62-971E-4BF2-B387-1963A3D6F354}" v="4" dt="2024-11-09T22:11:18.69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72" autoAdjust="0"/>
    <p:restoredTop sz="92241" autoAdjust="0"/>
  </p:normalViewPr>
  <p:slideViewPr>
    <p:cSldViewPr snapToGrid="0">
      <p:cViewPr>
        <p:scale>
          <a:sx n="100" d="100"/>
          <a:sy n="100" d="100"/>
        </p:scale>
        <p:origin x="336" y="-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theme" Target="theme/theme1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DDE868-116B-4A03-A866-F331814F12D1}" type="datetimeFigureOut">
              <a:rPr lang="en-US" smtClean="0"/>
              <a:t>11/10/2024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912DD0-C6C1-4983-B9BB-F631DF0CF4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1837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912DD0-C6C1-4983-B9BB-F631DF0CF4F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6095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8CDA19-3F9D-0C69-0EA9-BF699CDCE9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740870E-EFF0-ADAE-953B-0163276E0E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29B76F9-D438-DF60-5D05-13881CCE1C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1594FF-8A5B-1F8D-E175-3A475800701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912DD0-C6C1-4983-B9BB-F631DF0CF4F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765214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912DD0-C6C1-4983-B9BB-F631DF0CF4F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5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381FD3-99E8-A2B8-CF67-4CBF43397A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18A1F9B-06D0-4FA7-3A34-AC14563AB8D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458383F-8CD1-D9A0-5700-5A1EA78B13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912E72-FC8D-1DA4-129C-96DB1D6404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912DD0-C6C1-4983-B9BB-F631DF0CF4F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397245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912DD0-C6C1-4983-B9BB-F631DF0CF4F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03931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912DD0-C6C1-4983-B9BB-F631DF0CF4F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5672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6000" b="1" dirty="0"/>
              <a:t>This is a Power BI Visualization for Sales Traffic per hour and country.</a:t>
            </a:r>
          </a:p>
          <a:p>
            <a:r>
              <a:rPr lang="en-US" sz="6000" b="1" dirty="0"/>
              <a:t>It Counts number of rows or transactions per city, country and hour.</a:t>
            </a:r>
          </a:p>
          <a:p>
            <a:r>
              <a:rPr lang="en-US" sz="6000" b="1" dirty="0"/>
              <a:t>It is useful for analyzing traffic or transaction volume in different locations and  times.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912DD0-C6C1-4983-B9BB-F631DF0CF4F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5684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912DD0-C6C1-4983-B9BB-F631DF0CF4F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8936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912DD0-C6C1-4983-B9BB-F631DF0CF4F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14888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912DD0-C6C1-4983-B9BB-F631DF0CF4F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7314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C24829-F4D1-E00A-FE4C-4175248990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F2AB461-BC40-9B66-EFA8-F4EB8D9967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43B8CD3-795B-1C3A-03C0-F54E9CB2A0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46B3D9-6427-18F6-71DF-FA3C94464D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912DD0-C6C1-4983-B9BB-F631DF0CF4F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023888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912DD0-C6C1-4983-B9BB-F631DF0CF4F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8108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B2872A-643F-88BC-C0F6-4A16504B3D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71BAA1-75CF-2BE6-C5D2-CF14437935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A8E169-DE73-341C-4F32-841438F8CA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C0729-E5D0-4244-9428-6887A70C2C9B}" type="datetimeFigureOut">
              <a:rPr lang="en-US" smtClean="0"/>
              <a:t>11/10/2024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9371DC-E68B-C185-5D11-5FBAD3E1A0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ECDC72-EB9A-CA26-4D5B-14DD00B936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ECE9A-2177-420E-B5DA-38781538F5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0522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67505B-40FF-A067-0238-5EB7F9BEC0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5DE23F-28B4-1089-F9BA-2150F05B15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42418F-3CF8-4160-929D-C81741AB30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C0729-E5D0-4244-9428-6887A70C2C9B}" type="datetimeFigureOut">
              <a:rPr lang="en-US" smtClean="0"/>
              <a:t>11/10/2024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BD80A4-36E0-FCEA-E359-A864783E77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5170D-E2E7-A316-80B7-557AF2B85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ECE9A-2177-420E-B5DA-38781538F5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2719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92D0941-97B6-C64B-4EDC-FEF8BD0FA7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90F919-3FBF-9E0A-B089-64BF5CC954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1AC339-CB1B-5512-2978-53683E8D0A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C0729-E5D0-4244-9428-6887A70C2C9B}" type="datetimeFigureOut">
              <a:rPr lang="en-US" smtClean="0"/>
              <a:t>11/10/2024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B88E18-B43D-264D-BC6B-81F9A95F2A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02DFDB-6873-3CA4-53F8-993932C22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ECE9A-2177-420E-B5DA-38781538F5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32054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B2872A-643F-88BC-C0F6-4A16504B3D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71BAA1-75CF-2BE6-C5D2-CF14437935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A8E169-DE73-341C-4F32-841438F8CA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C0729-E5D0-4244-9428-6887A70C2C9B}" type="datetimeFigureOut">
              <a:rPr lang="en-US" smtClean="0"/>
              <a:t>11/10/2024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9371DC-E68B-C185-5D11-5FBAD3E1A0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ECDC72-EB9A-CA26-4D5B-14DD00B936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ECE9A-2177-420E-B5DA-38781538F5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78945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3E295-6A6B-0BB4-F824-2E23348CB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2924BB-5F49-305E-3951-B8BB85A980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122C66-64FB-B80D-C5C7-67E16B1278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C0729-E5D0-4244-9428-6887A70C2C9B}" type="datetimeFigureOut">
              <a:rPr lang="en-US" smtClean="0"/>
              <a:t>11/10/2024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38DC9F-EC58-D9A7-864D-E8479F0CC0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B0D2D8-333F-07C4-F452-9F768FA5F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ECE9A-2177-420E-B5DA-38781538F5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3598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90F249-ACE0-8A79-5CB0-C6A410E3B7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31DCEE-249B-0D61-1184-CBD61AD59F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5870E7-DF84-9580-208E-EA49572DCC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C0729-E5D0-4244-9428-6887A70C2C9B}" type="datetimeFigureOut">
              <a:rPr lang="en-US" smtClean="0"/>
              <a:t>11/10/2024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B91B5D-ADBA-ED73-6E92-5CD80EF88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250464-D530-03BF-C713-A4718A12E5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ECE9A-2177-420E-B5DA-38781538F5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7999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D76AB-18E6-EBAD-6C94-030E7675E0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5F3C86-A1FF-F479-80FE-2052B7A21F3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6F95EE-0FD0-D8F8-BB8B-CD75B4B3AE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D509F6-0687-3E41-B53E-1A6B752A4B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C0729-E5D0-4244-9428-6887A70C2C9B}" type="datetimeFigureOut">
              <a:rPr lang="en-US" smtClean="0"/>
              <a:t>11/10/2024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AB3B57-C5E9-5EE4-CB21-E1B602559D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B83A97-C6D6-48BF-0F3E-283F439447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ECE9A-2177-420E-B5DA-38781538F5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59892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729EB9-8ADC-076C-6FFF-B07D5ED90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E2E598-89F9-0FCF-B8D9-04EA747320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D39251-B990-499B-5776-7C1398569B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75AAC4-FB15-344A-7399-BF9206D42C1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02D3742-B0AE-6EED-E261-36A0F6DE38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8A0CEAD-1707-051E-8805-32B3836DC7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C0729-E5D0-4244-9428-6887A70C2C9B}" type="datetimeFigureOut">
              <a:rPr lang="en-US" smtClean="0"/>
              <a:t>11/10/2024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A4C26E-6F13-9D4C-7E10-CAE3ED02BD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0319563-6737-94E0-67EF-795720551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ECE9A-2177-420E-B5DA-38781538F5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54335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97D601-0365-C278-AB74-4296E53F6E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FE4922B-5A8A-AA86-BAB4-A7BED263B2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C0729-E5D0-4244-9428-6887A70C2C9B}" type="datetimeFigureOut">
              <a:rPr lang="en-US" smtClean="0"/>
              <a:t>11/10/2024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AE6660-4373-F479-0110-07D0C224D4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47EBE1-4CF0-C27A-134B-CAC7F909C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ECE9A-2177-420E-B5DA-38781538F5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606613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5512BEF-83FB-5E4C-698A-8CD890C7A8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C0729-E5D0-4244-9428-6887A70C2C9B}" type="datetimeFigureOut">
              <a:rPr lang="en-US" smtClean="0"/>
              <a:t>11/10/2024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2A02E12-BBD0-9A71-F401-E3B18414C1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6286A5-5740-46FC-C976-9AAFA4B6B6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ECE9A-2177-420E-B5DA-38781538F5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22053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79235-40C7-99F7-F5ED-AF3B501AD6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975E9C-58B0-97B5-55C0-2D822D22F7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334C8B-AA0C-380E-D95E-C6FA6AA0D2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D78580-C9A8-C57E-3C7B-7BBE9D79C6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C0729-E5D0-4244-9428-6887A70C2C9B}" type="datetimeFigureOut">
              <a:rPr lang="en-US" smtClean="0"/>
              <a:t>11/10/2024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9408B8-8423-F58B-6F7E-637F259623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401D39-B662-D0C5-171E-F2DDDE946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ECE9A-2177-420E-B5DA-38781538F5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084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3E295-6A6B-0BB4-F824-2E23348CB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2924BB-5F49-305E-3951-B8BB85A980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122C66-64FB-B80D-C5C7-67E16B1278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C0729-E5D0-4244-9428-6887A70C2C9B}" type="datetimeFigureOut">
              <a:rPr lang="en-US" smtClean="0"/>
              <a:t>11/10/2024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38DC9F-EC58-D9A7-864D-E8479F0CC0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B0D2D8-333F-07C4-F452-9F768FA5F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ECE9A-2177-420E-B5DA-38781538F5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66791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51991-D362-C9A8-DF5F-8DB547785D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17438B8-67EB-9BED-BA48-AA846BA81CD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914C99-2EE1-8CAA-2EB3-3DE60A79CE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A7013A-1B63-7AC1-EA41-34F6539856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C0729-E5D0-4244-9428-6887A70C2C9B}" type="datetimeFigureOut">
              <a:rPr lang="en-US" smtClean="0"/>
              <a:t>11/10/2024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1F8803-8EBE-C5FD-84AA-0694A1749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9138F6-97D9-9003-FE39-BD43C48E0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ECE9A-2177-420E-B5DA-38781538F5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05791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67505B-40FF-A067-0238-5EB7F9BEC0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5DE23F-28B4-1089-F9BA-2150F05B15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42418F-3CF8-4160-929D-C81741AB30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C0729-E5D0-4244-9428-6887A70C2C9B}" type="datetimeFigureOut">
              <a:rPr lang="en-US" smtClean="0"/>
              <a:t>11/10/2024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BD80A4-36E0-FCEA-E359-A864783E77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5170D-E2E7-A316-80B7-557AF2B85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ECE9A-2177-420E-B5DA-38781538F5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77972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92D0941-97B6-C64B-4EDC-FEF8BD0FA7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90F919-3FBF-9E0A-B089-64BF5CC954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1AC339-CB1B-5512-2978-53683E8D0A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C0729-E5D0-4244-9428-6887A70C2C9B}" type="datetimeFigureOut">
              <a:rPr lang="en-US" smtClean="0"/>
              <a:t>11/10/2024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B88E18-B43D-264D-BC6B-81F9A95F2A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02DFDB-6873-3CA4-53F8-993932C22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ECE9A-2177-420E-B5DA-38781538F5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1482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90F249-ACE0-8A79-5CB0-C6A410E3B7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31DCEE-249B-0D61-1184-CBD61AD59F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5870E7-DF84-9580-208E-EA49572DCC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C0729-E5D0-4244-9428-6887A70C2C9B}" type="datetimeFigureOut">
              <a:rPr lang="en-US" smtClean="0"/>
              <a:t>11/10/2024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B91B5D-ADBA-ED73-6E92-5CD80EF88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250464-D530-03BF-C713-A4718A12E5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ECE9A-2177-420E-B5DA-38781538F5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0358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D76AB-18E6-EBAD-6C94-030E7675E0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5F3C86-A1FF-F479-80FE-2052B7A21F3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6F95EE-0FD0-D8F8-BB8B-CD75B4B3AE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D509F6-0687-3E41-B53E-1A6B752A4B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C0729-E5D0-4244-9428-6887A70C2C9B}" type="datetimeFigureOut">
              <a:rPr lang="en-US" smtClean="0"/>
              <a:t>11/10/2024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AB3B57-C5E9-5EE4-CB21-E1B602559D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B83A97-C6D6-48BF-0F3E-283F439447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ECE9A-2177-420E-B5DA-38781538F5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9658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729EB9-8ADC-076C-6FFF-B07D5ED90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E2E598-89F9-0FCF-B8D9-04EA747320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D39251-B990-499B-5776-7C1398569B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75AAC4-FB15-344A-7399-BF9206D42C1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02D3742-B0AE-6EED-E261-36A0F6DE38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8A0CEAD-1707-051E-8805-32B3836DC7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C0729-E5D0-4244-9428-6887A70C2C9B}" type="datetimeFigureOut">
              <a:rPr lang="en-US" smtClean="0"/>
              <a:t>11/10/2024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A4C26E-6F13-9D4C-7E10-CAE3ED02BD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0319563-6737-94E0-67EF-795720551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ECE9A-2177-420E-B5DA-38781538F5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3954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97D601-0365-C278-AB74-4296E53F6E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FE4922B-5A8A-AA86-BAB4-A7BED263B2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C0729-E5D0-4244-9428-6887A70C2C9B}" type="datetimeFigureOut">
              <a:rPr lang="en-US" smtClean="0"/>
              <a:t>11/10/2024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AE6660-4373-F479-0110-07D0C224D4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47EBE1-4CF0-C27A-134B-CAC7F909C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ECE9A-2177-420E-B5DA-38781538F5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9733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5512BEF-83FB-5E4C-698A-8CD890C7A8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C0729-E5D0-4244-9428-6887A70C2C9B}" type="datetimeFigureOut">
              <a:rPr lang="en-US" smtClean="0"/>
              <a:t>11/10/2024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2A02E12-BBD0-9A71-F401-E3B18414C1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6286A5-5740-46FC-C976-9AAFA4B6B6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ECE9A-2177-420E-B5DA-38781538F5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8385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79235-40C7-99F7-F5ED-AF3B501AD6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975E9C-58B0-97B5-55C0-2D822D22F7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334C8B-AA0C-380E-D95E-C6FA6AA0D2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D78580-C9A8-C57E-3C7B-7BBE9D79C6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C0729-E5D0-4244-9428-6887A70C2C9B}" type="datetimeFigureOut">
              <a:rPr lang="en-US" smtClean="0"/>
              <a:t>11/10/2024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9408B8-8423-F58B-6F7E-637F259623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401D39-B662-D0C5-171E-F2DDDE946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ECE9A-2177-420E-B5DA-38781538F5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6826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51991-D362-C9A8-DF5F-8DB547785D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17438B8-67EB-9BED-BA48-AA846BA81CD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914C99-2EE1-8CAA-2EB3-3DE60A79CE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A7013A-1B63-7AC1-EA41-34F6539856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C0729-E5D0-4244-9428-6887A70C2C9B}" type="datetimeFigureOut">
              <a:rPr lang="en-US" smtClean="0"/>
              <a:t>11/10/2024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1F8803-8EBE-C5FD-84AA-0694A1749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9138F6-97D9-9003-FE39-BD43C48E0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ECE9A-2177-420E-B5DA-38781538F5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839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DD0904-2D11-4202-F50D-AD4F4A80A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9536DF-115C-CE87-061C-E10B917D1E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15B18A-8094-E43A-9A80-908CB76E5B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22C0729-E5D0-4244-9428-6887A70C2C9B}" type="datetimeFigureOut">
              <a:rPr lang="en-US" smtClean="0"/>
              <a:t>11/10/2024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453144-EB82-9DA4-E6BE-DFD73A55BF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567A84-88AA-748E-6B53-E76D0B8760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A6ECE9A-2177-420E-B5DA-38781538F5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5354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DD0904-2D11-4202-F50D-AD4F4A80A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9536DF-115C-CE87-061C-E10B917D1E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15B18A-8094-E43A-9A80-908CB76E5B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22C0729-E5D0-4244-9428-6887A70C2C9B}" type="datetimeFigureOut">
              <a:rPr lang="en-US" smtClean="0"/>
              <a:t>11/10/2024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453144-EB82-9DA4-E6BE-DFD73A55BF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567A84-88AA-748E-6B53-E76D0B8760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A6ECE9A-2177-420E-B5DA-38781538F5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027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m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mp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m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E7AA7E8-8006-4E1F-A566-FCF37EE6F3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309C4B-785A-AFFA-72E9-8BD9D30212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2910" y="1598246"/>
            <a:ext cx="4626709" cy="5087815"/>
          </a:xfrm>
        </p:spPr>
        <p:txBody>
          <a:bodyPr anchor="t">
            <a:normAutofit/>
          </a:bodyPr>
          <a:lstStyle/>
          <a:p>
            <a:pPr algn="r"/>
            <a:r>
              <a:rPr lang="en-US" dirty="0">
                <a:solidFill>
                  <a:srgbClr val="FFFFFF"/>
                </a:solidFill>
              </a:rPr>
              <a:t>E-Commerce </a:t>
            </a:r>
            <a:r>
              <a:rPr lang="en-US" dirty="0" err="1">
                <a:solidFill>
                  <a:srgbClr val="FFFFFF"/>
                </a:solidFill>
              </a:rPr>
              <a:t>BigData</a:t>
            </a:r>
            <a:r>
              <a:rPr lang="en-US" dirty="0">
                <a:solidFill>
                  <a:srgbClr val="FFFFFF"/>
                </a:solidFill>
              </a:rPr>
              <a:t>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F76188-C457-18A1-AF61-4A2E1A58FD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92994" y="1590840"/>
            <a:ext cx="5672176" cy="5095221"/>
          </a:xfrm>
        </p:spPr>
        <p:txBody>
          <a:bodyPr>
            <a:normAutofit/>
          </a:bodyPr>
          <a:lstStyle/>
          <a:p>
            <a:pPr algn="l"/>
            <a:r>
              <a:rPr lang="en-US" sz="4400" b="1" dirty="0">
                <a:solidFill>
                  <a:srgbClr val="FFFFFF"/>
                </a:solidFill>
              </a:rPr>
              <a:t>Presented by :</a:t>
            </a:r>
          </a:p>
          <a:p>
            <a:pPr lvl="2" algn="l"/>
            <a:r>
              <a:rPr lang="en-US" sz="4400" b="1" dirty="0">
                <a:solidFill>
                  <a:srgbClr val="FFFFFF"/>
                </a:solidFill>
              </a:rPr>
              <a:t>Dejen T</a:t>
            </a:r>
          </a:p>
          <a:p>
            <a:pPr lvl="2" algn="l"/>
            <a:r>
              <a:rPr lang="en-US" sz="4400" b="1" dirty="0">
                <a:solidFill>
                  <a:srgbClr val="FFFFFF"/>
                </a:solidFill>
              </a:rPr>
              <a:t>Nishad P</a:t>
            </a:r>
          </a:p>
          <a:p>
            <a:pPr lvl="2" algn="l"/>
            <a:r>
              <a:rPr lang="en-US" sz="4400" b="1" dirty="0">
                <a:solidFill>
                  <a:srgbClr val="FFFFFF"/>
                </a:solidFill>
              </a:rPr>
              <a:t>Abraham O</a:t>
            </a:r>
          </a:p>
          <a:p>
            <a:pPr lvl="2" algn="l"/>
            <a:endParaRPr lang="en-US" sz="4400" b="1" dirty="0">
              <a:solidFill>
                <a:srgbClr val="FFFFFF"/>
              </a:solidFill>
            </a:endParaRPr>
          </a:p>
          <a:p>
            <a:pPr lvl="2" algn="l"/>
            <a:r>
              <a:rPr lang="en-US" sz="4400" b="1" dirty="0">
                <a:solidFill>
                  <a:srgbClr val="FFFFFF"/>
                </a:solidFill>
              </a:rPr>
              <a:t>11/11/2024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47322" y="1589368"/>
            <a:ext cx="0" cy="5259754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10417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2D2B266D-3625-4584-A5C3-7D3F672CF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463B99A-73EE-4FBB-B7C4-F9F9BCC25C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A5D2A5D1-BA0D-47D3-B051-DA7743C46E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219825"/>
          </a:xfrm>
          <a:custGeom>
            <a:avLst/>
            <a:gdLst>
              <a:gd name="connsiteX0" fmla="*/ 6789701 w 12192000"/>
              <a:gd name="connsiteY0" fmla="*/ 6151588 h 6219825"/>
              <a:gd name="connsiteX1" fmla="*/ 6788702 w 12192000"/>
              <a:gd name="connsiteY1" fmla="*/ 6151666 h 6219825"/>
              <a:gd name="connsiteX2" fmla="*/ 6788476 w 12192000"/>
              <a:gd name="connsiteY2" fmla="*/ 6152200 h 6219825"/>
              <a:gd name="connsiteX3" fmla="*/ 9834 w 12192000"/>
              <a:gd name="connsiteY3" fmla="*/ 0 h 6219825"/>
              <a:gd name="connsiteX4" fmla="*/ 12357 w 12192000"/>
              <a:gd name="connsiteY4" fmla="*/ 1 h 6219825"/>
              <a:gd name="connsiteX5" fmla="*/ 12192000 w 12192000"/>
              <a:gd name="connsiteY5" fmla="*/ 1 h 6219825"/>
              <a:gd name="connsiteX6" fmla="*/ 12192000 w 12192000"/>
              <a:gd name="connsiteY6" fmla="*/ 5105401 h 6219825"/>
              <a:gd name="connsiteX7" fmla="*/ 12191716 w 12192000"/>
              <a:gd name="connsiteY7" fmla="*/ 5105401 h 6219825"/>
              <a:gd name="connsiteX8" fmla="*/ 12192000 w 12192000"/>
              <a:gd name="connsiteY8" fmla="*/ 5256977 h 6219825"/>
              <a:gd name="connsiteX9" fmla="*/ 12061096 w 12192000"/>
              <a:gd name="connsiteY9" fmla="*/ 5296034 h 6219825"/>
              <a:gd name="connsiteX10" fmla="*/ 11676800 w 12192000"/>
              <a:gd name="connsiteY10" fmla="*/ 5399652 h 6219825"/>
              <a:gd name="connsiteX11" fmla="*/ 10425355 w 12192000"/>
              <a:gd name="connsiteY11" fmla="*/ 5683310 h 6219825"/>
              <a:gd name="connsiteX12" fmla="*/ 9424022 w 12192000"/>
              <a:gd name="connsiteY12" fmla="*/ 5858546 h 6219825"/>
              <a:gd name="connsiteX13" fmla="*/ 8458419 w 12192000"/>
              <a:gd name="connsiteY13" fmla="*/ 5992303 h 6219825"/>
              <a:gd name="connsiteX14" fmla="*/ 7715970 w 12192000"/>
              <a:gd name="connsiteY14" fmla="*/ 6072283 h 6219825"/>
              <a:gd name="connsiteX15" fmla="*/ 6951716 w 12192000"/>
              <a:gd name="connsiteY15" fmla="*/ 6138091 h 6219825"/>
              <a:gd name="connsiteX16" fmla="*/ 6936303 w 12192000"/>
              <a:gd name="connsiteY16" fmla="*/ 6140163 h 6219825"/>
              <a:gd name="connsiteX17" fmla="*/ 6790448 w 12192000"/>
              <a:gd name="connsiteY17" fmla="*/ 6151529 h 6219825"/>
              <a:gd name="connsiteX18" fmla="*/ 6799941 w 12192000"/>
              <a:gd name="connsiteY18" fmla="*/ 6153349 h 6219825"/>
              <a:gd name="connsiteX19" fmla="*/ 6835432 w 12192000"/>
              <a:gd name="connsiteY19" fmla="*/ 6151642 h 6219825"/>
              <a:gd name="connsiteX20" fmla="*/ 6884003 w 12192000"/>
              <a:gd name="connsiteY20" fmla="*/ 6148662 h 6219825"/>
              <a:gd name="connsiteX21" fmla="*/ 7578771 w 12192000"/>
              <a:gd name="connsiteY21" fmla="*/ 6116122 h 6219825"/>
              <a:gd name="connsiteX22" fmla="*/ 8623845 w 12192000"/>
              <a:gd name="connsiteY22" fmla="*/ 6029188 h 6219825"/>
              <a:gd name="connsiteX23" fmla="*/ 9479970 w 12192000"/>
              <a:gd name="connsiteY23" fmla="*/ 5925239 h 6219825"/>
              <a:gd name="connsiteX24" fmla="*/ 10629308 w 12192000"/>
              <a:gd name="connsiteY24" fmla="*/ 5731000 h 6219825"/>
              <a:gd name="connsiteX25" fmla="*/ 11998498 w 12192000"/>
              <a:gd name="connsiteY25" fmla="*/ 5404869 h 6219825"/>
              <a:gd name="connsiteX26" fmla="*/ 12192000 w 12192000"/>
              <a:gd name="connsiteY26" fmla="*/ 5347846 h 6219825"/>
              <a:gd name="connsiteX27" fmla="*/ 12192000 w 12192000"/>
              <a:gd name="connsiteY27" fmla="*/ 5402606 h 6219825"/>
              <a:gd name="connsiteX28" fmla="*/ 11829257 w 12192000"/>
              <a:gd name="connsiteY28" fmla="*/ 5507950 h 6219825"/>
              <a:gd name="connsiteX29" fmla="*/ 10939183 w 12192000"/>
              <a:gd name="connsiteY29" fmla="*/ 5722555 h 6219825"/>
              <a:gd name="connsiteX30" fmla="*/ 9985530 w 12192000"/>
              <a:gd name="connsiteY30" fmla="*/ 5902635 h 6219825"/>
              <a:gd name="connsiteX31" fmla="*/ 9186882 w 12192000"/>
              <a:gd name="connsiteY31" fmla="*/ 6018631 h 6219825"/>
              <a:gd name="connsiteX32" fmla="*/ 8578198 w 12192000"/>
              <a:gd name="connsiteY32" fmla="*/ 6088179 h 6219825"/>
              <a:gd name="connsiteX33" fmla="*/ 7864358 w 12192000"/>
              <a:gd name="connsiteY33" fmla="*/ 6149656 h 6219825"/>
              <a:gd name="connsiteX34" fmla="*/ 6935502 w 12192000"/>
              <a:gd name="connsiteY34" fmla="*/ 6201071 h 6219825"/>
              <a:gd name="connsiteX35" fmla="*/ 6477750 w 12192000"/>
              <a:gd name="connsiteY35" fmla="*/ 6214980 h 6219825"/>
              <a:gd name="connsiteX36" fmla="*/ 6362294 w 12192000"/>
              <a:gd name="connsiteY36" fmla="*/ 6219825 h 6219825"/>
              <a:gd name="connsiteX37" fmla="*/ 6057129 w 12192000"/>
              <a:gd name="connsiteY37" fmla="*/ 6219825 h 6219825"/>
              <a:gd name="connsiteX38" fmla="*/ 5977784 w 12192000"/>
              <a:gd name="connsiteY38" fmla="*/ 6215229 h 6219825"/>
              <a:gd name="connsiteX39" fmla="*/ 5265087 w 12192000"/>
              <a:gd name="connsiteY39" fmla="*/ 6178965 h 6219825"/>
              <a:gd name="connsiteX40" fmla="*/ 4346277 w 12192000"/>
              <a:gd name="connsiteY40" fmla="*/ 6116869 h 6219825"/>
              <a:gd name="connsiteX41" fmla="*/ 3373045 w 12192000"/>
              <a:gd name="connsiteY41" fmla="*/ 6018259 h 6219825"/>
              <a:gd name="connsiteX42" fmla="*/ 2362173 w 12192000"/>
              <a:gd name="connsiteY42" fmla="*/ 5899282 h 6219825"/>
              <a:gd name="connsiteX43" fmla="*/ 1233178 w 12192000"/>
              <a:gd name="connsiteY43" fmla="*/ 5726033 h 6219825"/>
              <a:gd name="connsiteX44" fmla="*/ 68500 w 12192000"/>
              <a:gd name="connsiteY44" fmla="*/ 5486226 h 6219825"/>
              <a:gd name="connsiteX45" fmla="*/ 0 w 12192000"/>
              <a:gd name="connsiteY45" fmla="*/ 5468863 h 6219825"/>
              <a:gd name="connsiteX46" fmla="*/ 0 w 12192000"/>
              <a:gd name="connsiteY46" fmla="*/ 5412351 h 6219825"/>
              <a:gd name="connsiteX47" fmla="*/ 72441 w 12192000"/>
              <a:gd name="connsiteY47" fmla="*/ 5431135 h 6219825"/>
              <a:gd name="connsiteX48" fmla="*/ 600716 w 12192000"/>
              <a:gd name="connsiteY48" fmla="*/ 5549555 h 6219825"/>
              <a:gd name="connsiteX49" fmla="*/ 1769512 w 12192000"/>
              <a:gd name="connsiteY49" fmla="*/ 5759811 h 6219825"/>
              <a:gd name="connsiteX50" fmla="*/ 2613554 w 12192000"/>
              <a:gd name="connsiteY50" fmla="*/ 5876802 h 6219825"/>
              <a:gd name="connsiteX51" fmla="*/ 2581134 w 12192000"/>
              <a:gd name="connsiteY51" fmla="*/ 5866867 h 6219825"/>
              <a:gd name="connsiteX52" fmla="*/ 1112635 w 12192000"/>
              <a:gd name="connsiteY52" fmla="*/ 5534031 h 6219825"/>
              <a:gd name="connsiteX53" fmla="*/ 420412 w 12192000"/>
              <a:gd name="connsiteY53" fmla="*/ 5334514 h 6219825"/>
              <a:gd name="connsiteX54" fmla="*/ 0 w 12192000"/>
              <a:gd name="connsiteY54" fmla="*/ 5195539 h 6219825"/>
              <a:gd name="connsiteX55" fmla="*/ 60 w 12192000"/>
              <a:gd name="connsiteY55" fmla="*/ 5105401 h 6219825"/>
              <a:gd name="connsiteX56" fmla="*/ 0 w 12192000"/>
              <a:gd name="connsiteY56" fmla="*/ 5105401 h 6219825"/>
              <a:gd name="connsiteX57" fmla="*/ 0 w 12192000"/>
              <a:gd name="connsiteY57" fmla="*/ 1 h 6219825"/>
              <a:gd name="connsiteX58" fmla="*/ 9834 w 12192000"/>
              <a:gd name="connsiteY58" fmla="*/ 1 h 6219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12192000" h="6219825">
                <a:moveTo>
                  <a:pt x="6789701" y="6151588"/>
                </a:moveTo>
                <a:lnTo>
                  <a:pt x="6788702" y="6151666"/>
                </a:lnTo>
                <a:cubicBezTo>
                  <a:pt x="6788627" y="6151844"/>
                  <a:pt x="6788551" y="6152022"/>
                  <a:pt x="6788476" y="6152200"/>
                </a:cubicBezTo>
                <a:close/>
                <a:moveTo>
                  <a:pt x="9834" y="0"/>
                </a:moveTo>
                <a:lnTo>
                  <a:pt x="12357" y="1"/>
                </a:lnTo>
                <a:lnTo>
                  <a:pt x="12192000" y="1"/>
                </a:lnTo>
                <a:lnTo>
                  <a:pt x="12192000" y="5105401"/>
                </a:lnTo>
                <a:lnTo>
                  <a:pt x="12191716" y="5105401"/>
                </a:lnTo>
                <a:lnTo>
                  <a:pt x="12192000" y="5256977"/>
                </a:lnTo>
                <a:lnTo>
                  <a:pt x="12061096" y="5296034"/>
                </a:lnTo>
                <a:cubicBezTo>
                  <a:pt x="11933500" y="5332263"/>
                  <a:pt x="11805390" y="5366806"/>
                  <a:pt x="11676800" y="5399652"/>
                </a:cubicBezTo>
                <a:cubicBezTo>
                  <a:pt x="11262789" y="5507204"/>
                  <a:pt x="10845343" y="5600846"/>
                  <a:pt x="10425355" y="5683310"/>
                </a:cubicBezTo>
                <a:cubicBezTo>
                  <a:pt x="10092810" y="5748549"/>
                  <a:pt x="9759033" y="5806970"/>
                  <a:pt x="9424022" y="5858546"/>
                </a:cubicBezTo>
                <a:cubicBezTo>
                  <a:pt x="9102997" y="5908224"/>
                  <a:pt x="8781133" y="5952809"/>
                  <a:pt x="8458419" y="5992303"/>
                </a:cubicBezTo>
                <a:cubicBezTo>
                  <a:pt x="8211360" y="6022481"/>
                  <a:pt x="7963792" y="6048065"/>
                  <a:pt x="7715970" y="6072283"/>
                </a:cubicBezTo>
                <a:lnTo>
                  <a:pt x="6951716" y="6138091"/>
                </a:lnTo>
                <a:lnTo>
                  <a:pt x="6936303" y="6140163"/>
                </a:lnTo>
                <a:lnTo>
                  <a:pt x="6790448" y="6151529"/>
                </a:lnTo>
                <a:lnTo>
                  <a:pt x="6799941" y="6153349"/>
                </a:lnTo>
                <a:cubicBezTo>
                  <a:pt x="6811623" y="6153816"/>
                  <a:pt x="6823734" y="6151642"/>
                  <a:pt x="6835432" y="6151642"/>
                </a:cubicBezTo>
                <a:cubicBezTo>
                  <a:pt x="6851580" y="6151642"/>
                  <a:pt x="6867729" y="6149034"/>
                  <a:pt x="6884003" y="6148662"/>
                </a:cubicBezTo>
                <a:cubicBezTo>
                  <a:pt x="7115805" y="6143198"/>
                  <a:pt x="7347351" y="6131026"/>
                  <a:pt x="7578771" y="6116122"/>
                </a:cubicBezTo>
                <a:cubicBezTo>
                  <a:pt x="7927552" y="6093644"/>
                  <a:pt x="8276080" y="6065453"/>
                  <a:pt x="8623845" y="6029188"/>
                </a:cubicBezTo>
                <a:cubicBezTo>
                  <a:pt x="8909939" y="5999878"/>
                  <a:pt x="9195310" y="5965228"/>
                  <a:pt x="9479970" y="5925239"/>
                </a:cubicBezTo>
                <a:cubicBezTo>
                  <a:pt x="9864901" y="5870842"/>
                  <a:pt x="10248014" y="5806101"/>
                  <a:pt x="10629308" y="5731000"/>
                </a:cubicBezTo>
                <a:cubicBezTo>
                  <a:pt x="11090114" y="5639842"/>
                  <a:pt x="11546975" y="5532291"/>
                  <a:pt x="11998498" y="5404869"/>
                </a:cubicBezTo>
                <a:lnTo>
                  <a:pt x="12192000" y="5347846"/>
                </a:lnTo>
                <a:lnTo>
                  <a:pt x="12192000" y="5402606"/>
                </a:lnTo>
                <a:lnTo>
                  <a:pt x="11829257" y="5507950"/>
                </a:lnTo>
                <a:cubicBezTo>
                  <a:pt x="11534769" y="5587680"/>
                  <a:pt x="11238120" y="5658596"/>
                  <a:pt x="10939183" y="5722555"/>
                </a:cubicBezTo>
                <a:cubicBezTo>
                  <a:pt x="10622824" y="5790365"/>
                  <a:pt x="10304941" y="5850387"/>
                  <a:pt x="9985530" y="5902635"/>
                </a:cubicBezTo>
                <a:cubicBezTo>
                  <a:pt x="9720036" y="5946102"/>
                  <a:pt x="9453814" y="5984764"/>
                  <a:pt x="9186882" y="6018631"/>
                </a:cubicBezTo>
                <a:cubicBezTo>
                  <a:pt x="8984197" y="6044216"/>
                  <a:pt x="8781514" y="6068309"/>
                  <a:pt x="8578198" y="6088179"/>
                </a:cubicBezTo>
                <a:lnTo>
                  <a:pt x="7864358" y="6149656"/>
                </a:lnTo>
                <a:cubicBezTo>
                  <a:pt x="7554994" y="6172009"/>
                  <a:pt x="7245502" y="6189895"/>
                  <a:pt x="6935502" y="6201071"/>
                </a:cubicBezTo>
                <a:lnTo>
                  <a:pt x="6477750" y="6214980"/>
                </a:lnTo>
                <a:cubicBezTo>
                  <a:pt x="6439195" y="6212895"/>
                  <a:pt x="6400529" y="6214521"/>
                  <a:pt x="6362294" y="6219825"/>
                </a:cubicBezTo>
                <a:lnTo>
                  <a:pt x="6057129" y="6219825"/>
                </a:lnTo>
                <a:lnTo>
                  <a:pt x="5977784" y="6215229"/>
                </a:lnTo>
                <a:lnTo>
                  <a:pt x="5265087" y="6178965"/>
                </a:lnTo>
                <a:cubicBezTo>
                  <a:pt x="4958267" y="6166544"/>
                  <a:pt x="4651826" y="6146055"/>
                  <a:pt x="4346277" y="6116869"/>
                </a:cubicBezTo>
                <a:lnTo>
                  <a:pt x="3373045" y="6018259"/>
                </a:lnTo>
                <a:cubicBezTo>
                  <a:pt x="3035412" y="5983982"/>
                  <a:pt x="2698456" y="5944327"/>
                  <a:pt x="2362173" y="5899282"/>
                </a:cubicBezTo>
                <a:cubicBezTo>
                  <a:pt x="1984692" y="5849108"/>
                  <a:pt x="1608364" y="5791358"/>
                  <a:pt x="1233178" y="5726033"/>
                </a:cubicBezTo>
                <a:cubicBezTo>
                  <a:pt x="842181" y="5657291"/>
                  <a:pt x="453758" y="5578770"/>
                  <a:pt x="68500" y="5486226"/>
                </a:cubicBezTo>
                <a:lnTo>
                  <a:pt x="0" y="5468863"/>
                </a:lnTo>
                <a:lnTo>
                  <a:pt x="0" y="5412351"/>
                </a:lnTo>
                <a:lnTo>
                  <a:pt x="72441" y="5431135"/>
                </a:lnTo>
                <a:cubicBezTo>
                  <a:pt x="247961" y="5473331"/>
                  <a:pt x="424164" y="5512608"/>
                  <a:pt x="600716" y="5549555"/>
                </a:cubicBezTo>
                <a:cubicBezTo>
                  <a:pt x="988279" y="5630403"/>
                  <a:pt x="1378133" y="5699330"/>
                  <a:pt x="1769512" y="5759811"/>
                </a:cubicBezTo>
                <a:cubicBezTo>
                  <a:pt x="2052426" y="5803406"/>
                  <a:pt x="2335725" y="5843519"/>
                  <a:pt x="2613554" y="5876802"/>
                </a:cubicBezTo>
                <a:cubicBezTo>
                  <a:pt x="2605544" y="5879410"/>
                  <a:pt x="2594611" y="5869350"/>
                  <a:pt x="2581134" y="5866867"/>
                </a:cubicBezTo>
                <a:cubicBezTo>
                  <a:pt x="2087178" y="5774877"/>
                  <a:pt x="1597684" y="5663937"/>
                  <a:pt x="1112635" y="5534031"/>
                </a:cubicBezTo>
                <a:cubicBezTo>
                  <a:pt x="880453" y="5471934"/>
                  <a:pt x="649713" y="5405428"/>
                  <a:pt x="420412" y="5334514"/>
                </a:cubicBezTo>
                <a:lnTo>
                  <a:pt x="0" y="5195539"/>
                </a:lnTo>
                <a:lnTo>
                  <a:pt x="60" y="5105401"/>
                </a:lnTo>
                <a:lnTo>
                  <a:pt x="0" y="5105401"/>
                </a:lnTo>
                <a:lnTo>
                  <a:pt x="0" y="1"/>
                </a:lnTo>
                <a:lnTo>
                  <a:pt x="9834" y="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27631DBA-561C-F4FF-5AA2-AE9EF949D4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799" y="281354"/>
            <a:ext cx="8710245" cy="6025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937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1A3C89F8-0D2F-47FF-B903-151248265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81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655F6D-DD09-A586-78A2-614614D3B0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867" y="0"/>
            <a:ext cx="10395558" cy="941308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pPr algn="ctr"/>
            <a:r>
              <a:rPr lang="en-US" sz="8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0B8CBA-865C-828B-6D92-688CE2FC31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8228" y="1069784"/>
            <a:ext cx="10856055" cy="5788215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4.</a:t>
            </a:r>
            <a:r>
              <a:rPr lang="en-US" b="1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What times have the highest traffic of sales? Per country?</a:t>
            </a:r>
            <a:endParaRPr lang="en-US" sz="2000" b="1" dirty="0">
              <a:solidFill>
                <a:srgbClr val="FFFFFF"/>
              </a:solidFill>
            </a:endParaRPr>
          </a:p>
          <a:p>
            <a:pPr lvl="1">
              <a:buFont typeface="Wingdings" panose="05000000000000000000" pitchFamily="2" charset="2"/>
              <a:buChar char="v"/>
            </a:pPr>
            <a:r>
              <a:rPr lang="en-US" sz="2000" b="1" dirty="0">
                <a:solidFill>
                  <a:srgbClr val="FFFFFF"/>
                </a:solidFill>
              </a:rPr>
              <a:t>This analysis identifies the peak sales hours for each country.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rgbClr val="FFFFFF"/>
                </a:solidFill>
              </a:rPr>
              <a:t> Australia: </a:t>
            </a:r>
            <a:endParaRPr lang="en-US" sz="2000" b="1" dirty="0">
              <a:solidFill>
                <a:srgbClr val="FFFFFF"/>
              </a:solidFill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b="1" dirty="0">
                <a:solidFill>
                  <a:srgbClr val="FFFFFF"/>
                </a:solidFill>
              </a:rPr>
              <a:t>Sales traffic picks at 13:00 with total sales traffic count of 160, followed by 14:00</a:t>
            </a:r>
          </a:p>
          <a:p>
            <a:pPr marL="457200" lvl="1" indent="0">
              <a:buNone/>
            </a:pPr>
            <a:r>
              <a:rPr lang="en-US" sz="2000" b="1" dirty="0">
                <a:solidFill>
                  <a:srgbClr val="FFFFFF"/>
                </a:solidFill>
              </a:rPr>
              <a:t>with 153 sales. This suggests that early afternoon is high-demand period for Australia. </a:t>
            </a:r>
            <a:r>
              <a:rPr lang="en-US" sz="1600" b="1" dirty="0">
                <a:solidFill>
                  <a:srgbClr val="FFFFFF"/>
                </a:solidFill>
              </a:rPr>
              <a:t>	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1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Canada: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b="1" dirty="0">
                <a:solidFill>
                  <a:srgbClr val="FFFFFF"/>
                </a:solidFill>
              </a:rPr>
              <a:t>The busiest hours in Canada are 14:00 and 15:00 with sales count 153 and 154 respectively. This indicates that mid-afternoon is the prime time for sales.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b="1" dirty="0">
                <a:solidFill>
                  <a:srgbClr val="FFFFFF"/>
                </a:solidFill>
              </a:rPr>
              <a:t> Germany: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b="1" dirty="0">
                <a:solidFill>
                  <a:srgbClr val="FFFFFF"/>
                </a:solidFill>
              </a:rPr>
              <a:t>Peak sales traffic occurs at 14:00 with 153 sales and 16:00 with 129 sales. Afternoon hours appear to be the most active for sales in Germany.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b="1" dirty="0">
                <a:solidFill>
                  <a:srgbClr val="FFFFFF"/>
                </a:solidFill>
              </a:rPr>
              <a:t>  USA</a:t>
            </a:r>
            <a:r>
              <a:rPr lang="en-US" sz="2200" b="1" dirty="0">
                <a:solidFill>
                  <a:srgbClr val="FFFFFF"/>
                </a:solidFill>
              </a:rPr>
              <a:t>: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800" b="1" dirty="0">
                <a:solidFill>
                  <a:srgbClr val="FFFFFF"/>
                </a:solidFill>
              </a:rPr>
              <a:t>The USA sees the highest sales traffic at 23:00 with 91 sales, with a slight drop at 0:00 with 82 sales followed by a steady decrease through the early morning hours.</a:t>
            </a:r>
            <a:endParaRPr lang="en-US" sz="1800" b="1" dirty="0">
              <a:solidFill>
                <a:schemeClr val="bg1"/>
              </a:solidFill>
            </a:endParaRPr>
          </a:p>
        </p:txBody>
      </p:sp>
      <p:sp>
        <p:nvSpPr>
          <p:cNvPr id="19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74359" y="583345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rgbClr val="FFFFFF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21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33139" y="812640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rgbClr val="FFFFFF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23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8819" y="1037066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rgbClr val="FFFFFF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Graphic 22">
            <a:extLst>
              <a:ext uri="{FF2B5EF4-FFF2-40B4-BE49-F238E27FC236}">
                <a16:creationId xmlns:a16="http://schemas.microsoft.com/office/drawing/2014/main" id="{508BEF50-7B1E-49A4-BC19-5F4F1D755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36425" y="5636680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rgbClr val="FFFFFF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29" name="Graphic 23">
            <a:extLst>
              <a:ext uri="{FF2B5EF4-FFF2-40B4-BE49-F238E27FC236}">
                <a16:creationId xmlns:a16="http://schemas.microsoft.com/office/drawing/2014/main" id="{3FBAD350-5664-4811-A208-657FB882D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45175" y="6096759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rgbClr val="FFFFFF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31" name="Graphic 21">
            <a:extLst>
              <a:ext uri="{FF2B5EF4-FFF2-40B4-BE49-F238E27FC236}">
                <a16:creationId xmlns:a16="http://schemas.microsoft.com/office/drawing/2014/main" id="{C39ADB8F-D187-49D7-BDCF-C1B6DC727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54288" y="6238029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rgbClr val="FFFFFF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42892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C52A4F-42A4-7560-4351-3FA686204B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Data Processing and Cleaning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5CEAA1-9D24-70C5-6015-88322B0A86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r>
              <a:rPr lang="en-US" dirty="0"/>
              <a:t>Used query on </a:t>
            </a:r>
            <a:r>
              <a:rPr lang="en-US" dirty="0" err="1"/>
              <a:t>furniture_data</a:t>
            </a:r>
            <a:r>
              <a:rPr lang="en-US" dirty="0"/>
              <a:t> to find null, invalid string, negatives, zero, and empty string values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Cleaned data by replacing fields using relationship between country-to-city and </a:t>
            </a:r>
            <a:r>
              <a:rPr lang="en-US" dirty="0" err="1"/>
              <a:t>product_id</a:t>
            </a:r>
            <a:r>
              <a:rPr lang="en-US" dirty="0"/>
              <a:t>-to-</a:t>
            </a:r>
            <a:r>
              <a:rPr lang="en-US" dirty="0" err="1"/>
              <a:t>product_name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22198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77EA98A-1511-86D5-13BB-3AF5BC4556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232" y="0"/>
            <a:ext cx="11893536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B8B5B6F-0607-FD97-F844-14846052E7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02552" y="3742309"/>
            <a:ext cx="4148328" cy="1325563"/>
          </a:xfrm>
        </p:spPr>
        <p:txBody>
          <a:bodyPr/>
          <a:lstStyle/>
          <a:p>
            <a:r>
              <a:rPr lang="en-US" dirty="0">
                <a:highlight>
                  <a:srgbClr val="C0C0C0"/>
                </a:highlight>
              </a:rPr>
              <a:t>Data Processing</a:t>
            </a:r>
          </a:p>
        </p:txBody>
      </p:sp>
    </p:spTree>
    <p:extLst>
      <p:ext uri="{BB962C8B-B14F-4D97-AF65-F5344CB8AC3E}">
        <p14:creationId xmlns:p14="http://schemas.microsoft.com/office/powerpoint/2010/main" val="34573676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ECCCC94-A949-C799-9A1A-24FBF8751B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206653" cy="6858000"/>
          </a:xfrm>
          <a:prstGeom prst="rect">
            <a:avLst/>
          </a:prstGeom>
        </p:spPr>
      </p:pic>
      <p:sp>
        <p:nvSpPr>
          <p:cNvPr id="7" name="Double Bracket 6">
            <a:extLst>
              <a:ext uri="{FF2B5EF4-FFF2-40B4-BE49-F238E27FC236}">
                <a16:creationId xmlns:a16="http://schemas.microsoft.com/office/drawing/2014/main" id="{77F7768D-AEFF-69EC-B015-309380C0B58D}"/>
              </a:ext>
            </a:extLst>
          </p:cNvPr>
          <p:cNvSpPr/>
          <p:nvPr/>
        </p:nvSpPr>
        <p:spPr>
          <a:xfrm>
            <a:off x="1572768" y="1353312"/>
            <a:ext cx="560832" cy="2584704"/>
          </a:xfrm>
          <a:prstGeom prst="bracketPair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9013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11B1D37-F1C4-4498-C503-9CA615A911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Double Bracket 4">
            <a:extLst>
              <a:ext uri="{FF2B5EF4-FFF2-40B4-BE49-F238E27FC236}">
                <a16:creationId xmlns:a16="http://schemas.microsoft.com/office/drawing/2014/main" id="{AA2BD0A6-84F8-E89E-DF1A-50061903B49D}"/>
              </a:ext>
            </a:extLst>
          </p:cNvPr>
          <p:cNvSpPr/>
          <p:nvPr/>
        </p:nvSpPr>
        <p:spPr>
          <a:xfrm>
            <a:off x="6193536" y="1450848"/>
            <a:ext cx="390144" cy="2499360"/>
          </a:xfrm>
          <a:prstGeom prst="bracketPair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5059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7E9EF39-1E48-86CB-1C56-D72D436AAD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93562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D9FD009-AF4B-BD05-EE25-E42F09CC1B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2618" y="0"/>
            <a:ext cx="6379382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6FCB3CB-8455-689F-DFB0-85E877A2C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8042" y="1791589"/>
            <a:ext cx="3526536" cy="1325563"/>
          </a:xfrm>
        </p:spPr>
        <p:txBody>
          <a:bodyPr>
            <a:normAutofit/>
          </a:bodyPr>
          <a:lstStyle/>
          <a:p>
            <a:r>
              <a:rPr lang="en-US" sz="2400" dirty="0">
                <a:highlight>
                  <a:srgbClr val="C0C0C0"/>
                </a:highlight>
              </a:rPr>
              <a:t>Data Cleaning</a:t>
            </a:r>
          </a:p>
        </p:txBody>
      </p:sp>
    </p:spTree>
    <p:extLst>
      <p:ext uri="{BB962C8B-B14F-4D97-AF65-F5344CB8AC3E}">
        <p14:creationId xmlns:p14="http://schemas.microsoft.com/office/powerpoint/2010/main" val="26996365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2D2B266D-3625-4584-A5C3-7D3F672CF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463B99A-73EE-4FBB-B7C4-F9F9BCC25C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D2A5D1-BA0D-47D3-B051-DA7743C46E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219825"/>
          </a:xfrm>
          <a:custGeom>
            <a:avLst/>
            <a:gdLst>
              <a:gd name="connsiteX0" fmla="*/ 6789701 w 12192000"/>
              <a:gd name="connsiteY0" fmla="*/ 6151588 h 6219825"/>
              <a:gd name="connsiteX1" fmla="*/ 6788702 w 12192000"/>
              <a:gd name="connsiteY1" fmla="*/ 6151666 h 6219825"/>
              <a:gd name="connsiteX2" fmla="*/ 6788476 w 12192000"/>
              <a:gd name="connsiteY2" fmla="*/ 6152200 h 6219825"/>
              <a:gd name="connsiteX3" fmla="*/ 9834 w 12192000"/>
              <a:gd name="connsiteY3" fmla="*/ 0 h 6219825"/>
              <a:gd name="connsiteX4" fmla="*/ 12357 w 12192000"/>
              <a:gd name="connsiteY4" fmla="*/ 1 h 6219825"/>
              <a:gd name="connsiteX5" fmla="*/ 12192000 w 12192000"/>
              <a:gd name="connsiteY5" fmla="*/ 1 h 6219825"/>
              <a:gd name="connsiteX6" fmla="*/ 12192000 w 12192000"/>
              <a:gd name="connsiteY6" fmla="*/ 5105401 h 6219825"/>
              <a:gd name="connsiteX7" fmla="*/ 12191716 w 12192000"/>
              <a:gd name="connsiteY7" fmla="*/ 5105401 h 6219825"/>
              <a:gd name="connsiteX8" fmla="*/ 12192000 w 12192000"/>
              <a:gd name="connsiteY8" fmla="*/ 5256977 h 6219825"/>
              <a:gd name="connsiteX9" fmla="*/ 12061096 w 12192000"/>
              <a:gd name="connsiteY9" fmla="*/ 5296034 h 6219825"/>
              <a:gd name="connsiteX10" fmla="*/ 11676800 w 12192000"/>
              <a:gd name="connsiteY10" fmla="*/ 5399652 h 6219825"/>
              <a:gd name="connsiteX11" fmla="*/ 10425355 w 12192000"/>
              <a:gd name="connsiteY11" fmla="*/ 5683310 h 6219825"/>
              <a:gd name="connsiteX12" fmla="*/ 9424022 w 12192000"/>
              <a:gd name="connsiteY12" fmla="*/ 5858546 h 6219825"/>
              <a:gd name="connsiteX13" fmla="*/ 8458419 w 12192000"/>
              <a:gd name="connsiteY13" fmla="*/ 5992303 h 6219825"/>
              <a:gd name="connsiteX14" fmla="*/ 7715970 w 12192000"/>
              <a:gd name="connsiteY14" fmla="*/ 6072283 h 6219825"/>
              <a:gd name="connsiteX15" fmla="*/ 6951716 w 12192000"/>
              <a:gd name="connsiteY15" fmla="*/ 6138091 h 6219825"/>
              <a:gd name="connsiteX16" fmla="*/ 6936303 w 12192000"/>
              <a:gd name="connsiteY16" fmla="*/ 6140163 h 6219825"/>
              <a:gd name="connsiteX17" fmla="*/ 6790448 w 12192000"/>
              <a:gd name="connsiteY17" fmla="*/ 6151529 h 6219825"/>
              <a:gd name="connsiteX18" fmla="*/ 6799941 w 12192000"/>
              <a:gd name="connsiteY18" fmla="*/ 6153349 h 6219825"/>
              <a:gd name="connsiteX19" fmla="*/ 6835432 w 12192000"/>
              <a:gd name="connsiteY19" fmla="*/ 6151642 h 6219825"/>
              <a:gd name="connsiteX20" fmla="*/ 6884003 w 12192000"/>
              <a:gd name="connsiteY20" fmla="*/ 6148662 h 6219825"/>
              <a:gd name="connsiteX21" fmla="*/ 7578771 w 12192000"/>
              <a:gd name="connsiteY21" fmla="*/ 6116122 h 6219825"/>
              <a:gd name="connsiteX22" fmla="*/ 8623845 w 12192000"/>
              <a:gd name="connsiteY22" fmla="*/ 6029188 h 6219825"/>
              <a:gd name="connsiteX23" fmla="*/ 9479970 w 12192000"/>
              <a:gd name="connsiteY23" fmla="*/ 5925239 h 6219825"/>
              <a:gd name="connsiteX24" fmla="*/ 10629308 w 12192000"/>
              <a:gd name="connsiteY24" fmla="*/ 5731000 h 6219825"/>
              <a:gd name="connsiteX25" fmla="*/ 11998498 w 12192000"/>
              <a:gd name="connsiteY25" fmla="*/ 5404869 h 6219825"/>
              <a:gd name="connsiteX26" fmla="*/ 12192000 w 12192000"/>
              <a:gd name="connsiteY26" fmla="*/ 5347846 h 6219825"/>
              <a:gd name="connsiteX27" fmla="*/ 12192000 w 12192000"/>
              <a:gd name="connsiteY27" fmla="*/ 5402606 h 6219825"/>
              <a:gd name="connsiteX28" fmla="*/ 11829257 w 12192000"/>
              <a:gd name="connsiteY28" fmla="*/ 5507950 h 6219825"/>
              <a:gd name="connsiteX29" fmla="*/ 10939183 w 12192000"/>
              <a:gd name="connsiteY29" fmla="*/ 5722555 h 6219825"/>
              <a:gd name="connsiteX30" fmla="*/ 9985530 w 12192000"/>
              <a:gd name="connsiteY30" fmla="*/ 5902635 h 6219825"/>
              <a:gd name="connsiteX31" fmla="*/ 9186882 w 12192000"/>
              <a:gd name="connsiteY31" fmla="*/ 6018631 h 6219825"/>
              <a:gd name="connsiteX32" fmla="*/ 8578198 w 12192000"/>
              <a:gd name="connsiteY32" fmla="*/ 6088179 h 6219825"/>
              <a:gd name="connsiteX33" fmla="*/ 7864358 w 12192000"/>
              <a:gd name="connsiteY33" fmla="*/ 6149656 h 6219825"/>
              <a:gd name="connsiteX34" fmla="*/ 6935502 w 12192000"/>
              <a:gd name="connsiteY34" fmla="*/ 6201071 h 6219825"/>
              <a:gd name="connsiteX35" fmla="*/ 6477750 w 12192000"/>
              <a:gd name="connsiteY35" fmla="*/ 6214980 h 6219825"/>
              <a:gd name="connsiteX36" fmla="*/ 6362294 w 12192000"/>
              <a:gd name="connsiteY36" fmla="*/ 6219825 h 6219825"/>
              <a:gd name="connsiteX37" fmla="*/ 6057129 w 12192000"/>
              <a:gd name="connsiteY37" fmla="*/ 6219825 h 6219825"/>
              <a:gd name="connsiteX38" fmla="*/ 5977784 w 12192000"/>
              <a:gd name="connsiteY38" fmla="*/ 6215229 h 6219825"/>
              <a:gd name="connsiteX39" fmla="*/ 5265087 w 12192000"/>
              <a:gd name="connsiteY39" fmla="*/ 6178965 h 6219825"/>
              <a:gd name="connsiteX40" fmla="*/ 4346277 w 12192000"/>
              <a:gd name="connsiteY40" fmla="*/ 6116869 h 6219825"/>
              <a:gd name="connsiteX41" fmla="*/ 3373045 w 12192000"/>
              <a:gd name="connsiteY41" fmla="*/ 6018259 h 6219825"/>
              <a:gd name="connsiteX42" fmla="*/ 2362173 w 12192000"/>
              <a:gd name="connsiteY42" fmla="*/ 5899282 h 6219825"/>
              <a:gd name="connsiteX43" fmla="*/ 1233178 w 12192000"/>
              <a:gd name="connsiteY43" fmla="*/ 5726033 h 6219825"/>
              <a:gd name="connsiteX44" fmla="*/ 68500 w 12192000"/>
              <a:gd name="connsiteY44" fmla="*/ 5486226 h 6219825"/>
              <a:gd name="connsiteX45" fmla="*/ 0 w 12192000"/>
              <a:gd name="connsiteY45" fmla="*/ 5468863 h 6219825"/>
              <a:gd name="connsiteX46" fmla="*/ 0 w 12192000"/>
              <a:gd name="connsiteY46" fmla="*/ 5412351 h 6219825"/>
              <a:gd name="connsiteX47" fmla="*/ 72441 w 12192000"/>
              <a:gd name="connsiteY47" fmla="*/ 5431135 h 6219825"/>
              <a:gd name="connsiteX48" fmla="*/ 600716 w 12192000"/>
              <a:gd name="connsiteY48" fmla="*/ 5549555 h 6219825"/>
              <a:gd name="connsiteX49" fmla="*/ 1769512 w 12192000"/>
              <a:gd name="connsiteY49" fmla="*/ 5759811 h 6219825"/>
              <a:gd name="connsiteX50" fmla="*/ 2613554 w 12192000"/>
              <a:gd name="connsiteY50" fmla="*/ 5876802 h 6219825"/>
              <a:gd name="connsiteX51" fmla="*/ 2581134 w 12192000"/>
              <a:gd name="connsiteY51" fmla="*/ 5866867 h 6219825"/>
              <a:gd name="connsiteX52" fmla="*/ 1112635 w 12192000"/>
              <a:gd name="connsiteY52" fmla="*/ 5534031 h 6219825"/>
              <a:gd name="connsiteX53" fmla="*/ 420412 w 12192000"/>
              <a:gd name="connsiteY53" fmla="*/ 5334514 h 6219825"/>
              <a:gd name="connsiteX54" fmla="*/ 0 w 12192000"/>
              <a:gd name="connsiteY54" fmla="*/ 5195539 h 6219825"/>
              <a:gd name="connsiteX55" fmla="*/ 60 w 12192000"/>
              <a:gd name="connsiteY55" fmla="*/ 5105401 h 6219825"/>
              <a:gd name="connsiteX56" fmla="*/ 0 w 12192000"/>
              <a:gd name="connsiteY56" fmla="*/ 5105401 h 6219825"/>
              <a:gd name="connsiteX57" fmla="*/ 0 w 12192000"/>
              <a:gd name="connsiteY57" fmla="*/ 1 h 6219825"/>
              <a:gd name="connsiteX58" fmla="*/ 9834 w 12192000"/>
              <a:gd name="connsiteY58" fmla="*/ 1 h 6219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12192000" h="6219825">
                <a:moveTo>
                  <a:pt x="6789701" y="6151588"/>
                </a:moveTo>
                <a:lnTo>
                  <a:pt x="6788702" y="6151666"/>
                </a:lnTo>
                <a:cubicBezTo>
                  <a:pt x="6788627" y="6151844"/>
                  <a:pt x="6788551" y="6152022"/>
                  <a:pt x="6788476" y="6152200"/>
                </a:cubicBezTo>
                <a:close/>
                <a:moveTo>
                  <a:pt x="9834" y="0"/>
                </a:moveTo>
                <a:lnTo>
                  <a:pt x="12357" y="1"/>
                </a:lnTo>
                <a:lnTo>
                  <a:pt x="12192000" y="1"/>
                </a:lnTo>
                <a:lnTo>
                  <a:pt x="12192000" y="5105401"/>
                </a:lnTo>
                <a:lnTo>
                  <a:pt x="12191716" y="5105401"/>
                </a:lnTo>
                <a:lnTo>
                  <a:pt x="12192000" y="5256977"/>
                </a:lnTo>
                <a:lnTo>
                  <a:pt x="12061096" y="5296034"/>
                </a:lnTo>
                <a:cubicBezTo>
                  <a:pt x="11933500" y="5332263"/>
                  <a:pt x="11805390" y="5366806"/>
                  <a:pt x="11676800" y="5399652"/>
                </a:cubicBezTo>
                <a:cubicBezTo>
                  <a:pt x="11262789" y="5507204"/>
                  <a:pt x="10845343" y="5600846"/>
                  <a:pt x="10425355" y="5683310"/>
                </a:cubicBezTo>
                <a:cubicBezTo>
                  <a:pt x="10092810" y="5748549"/>
                  <a:pt x="9759033" y="5806970"/>
                  <a:pt x="9424022" y="5858546"/>
                </a:cubicBezTo>
                <a:cubicBezTo>
                  <a:pt x="9102997" y="5908224"/>
                  <a:pt x="8781133" y="5952809"/>
                  <a:pt x="8458419" y="5992303"/>
                </a:cubicBezTo>
                <a:cubicBezTo>
                  <a:pt x="8211360" y="6022481"/>
                  <a:pt x="7963792" y="6048065"/>
                  <a:pt x="7715970" y="6072283"/>
                </a:cubicBezTo>
                <a:lnTo>
                  <a:pt x="6951716" y="6138091"/>
                </a:lnTo>
                <a:lnTo>
                  <a:pt x="6936303" y="6140163"/>
                </a:lnTo>
                <a:lnTo>
                  <a:pt x="6790448" y="6151529"/>
                </a:lnTo>
                <a:lnTo>
                  <a:pt x="6799941" y="6153349"/>
                </a:lnTo>
                <a:cubicBezTo>
                  <a:pt x="6811623" y="6153816"/>
                  <a:pt x="6823734" y="6151642"/>
                  <a:pt x="6835432" y="6151642"/>
                </a:cubicBezTo>
                <a:cubicBezTo>
                  <a:pt x="6851580" y="6151642"/>
                  <a:pt x="6867729" y="6149034"/>
                  <a:pt x="6884003" y="6148662"/>
                </a:cubicBezTo>
                <a:cubicBezTo>
                  <a:pt x="7115805" y="6143198"/>
                  <a:pt x="7347351" y="6131026"/>
                  <a:pt x="7578771" y="6116122"/>
                </a:cubicBezTo>
                <a:cubicBezTo>
                  <a:pt x="7927552" y="6093644"/>
                  <a:pt x="8276080" y="6065453"/>
                  <a:pt x="8623845" y="6029188"/>
                </a:cubicBezTo>
                <a:cubicBezTo>
                  <a:pt x="8909939" y="5999878"/>
                  <a:pt x="9195310" y="5965228"/>
                  <a:pt x="9479970" y="5925239"/>
                </a:cubicBezTo>
                <a:cubicBezTo>
                  <a:pt x="9864901" y="5870842"/>
                  <a:pt x="10248014" y="5806101"/>
                  <a:pt x="10629308" y="5731000"/>
                </a:cubicBezTo>
                <a:cubicBezTo>
                  <a:pt x="11090114" y="5639842"/>
                  <a:pt x="11546975" y="5532291"/>
                  <a:pt x="11998498" y="5404869"/>
                </a:cubicBezTo>
                <a:lnTo>
                  <a:pt x="12192000" y="5347846"/>
                </a:lnTo>
                <a:lnTo>
                  <a:pt x="12192000" y="5402606"/>
                </a:lnTo>
                <a:lnTo>
                  <a:pt x="11829257" y="5507950"/>
                </a:lnTo>
                <a:cubicBezTo>
                  <a:pt x="11534769" y="5587680"/>
                  <a:pt x="11238120" y="5658596"/>
                  <a:pt x="10939183" y="5722555"/>
                </a:cubicBezTo>
                <a:cubicBezTo>
                  <a:pt x="10622824" y="5790365"/>
                  <a:pt x="10304941" y="5850387"/>
                  <a:pt x="9985530" y="5902635"/>
                </a:cubicBezTo>
                <a:cubicBezTo>
                  <a:pt x="9720036" y="5946102"/>
                  <a:pt x="9453814" y="5984764"/>
                  <a:pt x="9186882" y="6018631"/>
                </a:cubicBezTo>
                <a:cubicBezTo>
                  <a:pt x="8984197" y="6044216"/>
                  <a:pt x="8781514" y="6068309"/>
                  <a:pt x="8578198" y="6088179"/>
                </a:cubicBezTo>
                <a:lnTo>
                  <a:pt x="7864358" y="6149656"/>
                </a:lnTo>
                <a:cubicBezTo>
                  <a:pt x="7554994" y="6172009"/>
                  <a:pt x="7245502" y="6189895"/>
                  <a:pt x="6935502" y="6201071"/>
                </a:cubicBezTo>
                <a:lnTo>
                  <a:pt x="6477750" y="6214980"/>
                </a:lnTo>
                <a:cubicBezTo>
                  <a:pt x="6439195" y="6212895"/>
                  <a:pt x="6400529" y="6214521"/>
                  <a:pt x="6362294" y="6219825"/>
                </a:cubicBezTo>
                <a:lnTo>
                  <a:pt x="6057129" y="6219825"/>
                </a:lnTo>
                <a:lnTo>
                  <a:pt x="5977784" y="6215229"/>
                </a:lnTo>
                <a:lnTo>
                  <a:pt x="5265087" y="6178965"/>
                </a:lnTo>
                <a:cubicBezTo>
                  <a:pt x="4958267" y="6166544"/>
                  <a:pt x="4651826" y="6146055"/>
                  <a:pt x="4346277" y="6116869"/>
                </a:cubicBezTo>
                <a:lnTo>
                  <a:pt x="3373045" y="6018259"/>
                </a:lnTo>
                <a:cubicBezTo>
                  <a:pt x="3035412" y="5983982"/>
                  <a:pt x="2698456" y="5944327"/>
                  <a:pt x="2362173" y="5899282"/>
                </a:cubicBezTo>
                <a:cubicBezTo>
                  <a:pt x="1984692" y="5849108"/>
                  <a:pt x="1608364" y="5791358"/>
                  <a:pt x="1233178" y="5726033"/>
                </a:cubicBezTo>
                <a:cubicBezTo>
                  <a:pt x="842181" y="5657291"/>
                  <a:pt x="453758" y="5578770"/>
                  <a:pt x="68500" y="5486226"/>
                </a:cubicBezTo>
                <a:lnTo>
                  <a:pt x="0" y="5468863"/>
                </a:lnTo>
                <a:lnTo>
                  <a:pt x="0" y="5412351"/>
                </a:lnTo>
                <a:lnTo>
                  <a:pt x="72441" y="5431135"/>
                </a:lnTo>
                <a:cubicBezTo>
                  <a:pt x="247961" y="5473331"/>
                  <a:pt x="424164" y="5512608"/>
                  <a:pt x="600716" y="5549555"/>
                </a:cubicBezTo>
                <a:cubicBezTo>
                  <a:pt x="988279" y="5630403"/>
                  <a:pt x="1378133" y="5699330"/>
                  <a:pt x="1769512" y="5759811"/>
                </a:cubicBezTo>
                <a:cubicBezTo>
                  <a:pt x="2052426" y="5803406"/>
                  <a:pt x="2335725" y="5843519"/>
                  <a:pt x="2613554" y="5876802"/>
                </a:cubicBezTo>
                <a:cubicBezTo>
                  <a:pt x="2605544" y="5879410"/>
                  <a:pt x="2594611" y="5869350"/>
                  <a:pt x="2581134" y="5866867"/>
                </a:cubicBezTo>
                <a:cubicBezTo>
                  <a:pt x="2087178" y="5774877"/>
                  <a:pt x="1597684" y="5663937"/>
                  <a:pt x="1112635" y="5534031"/>
                </a:cubicBezTo>
                <a:cubicBezTo>
                  <a:pt x="880453" y="5471934"/>
                  <a:pt x="649713" y="5405428"/>
                  <a:pt x="420412" y="5334514"/>
                </a:cubicBezTo>
                <a:lnTo>
                  <a:pt x="0" y="5195539"/>
                </a:lnTo>
                <a:lnTo>
                  <a:pt x="60" y="5105401"/>
                </a:lnTo>
                <a:lnTo>
                  <a:pt x="0" y="5105401"/>
                </a:lnTo>
                <a:lnTo>
                  <a:pt x="0" y="1"/>
                </a:lnTo>
                <a:lnTo>
                  <a:pt x="9834" y="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Picture 2" descr="A map of the world with different colored squares">
            <a:extLst>
              <a:ext uri="{FF2B5EF4-FFF2-40B4-BE49-F238E27FC236}">
                <a16:creationId xmlns:a16="http://schemas.microsoft.com/office/drawing/2014/main" id="{572E4C60-C057-83F2-5692-CEC5192501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3307" y="129852"/>
            <a:ext cx="8810358" cy="5477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5357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2B266D-3625-4584-A5C3-7D3F672CF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463B99A-73EE-4FBB-B7C4-F9F9BCC25C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D2A5D1-BA0D-47D3-B051-DA7743C46E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219825"/>
          </a:xfrm>
          <a:custGeom>
            <a:avLst/>
            <a:gdLst>
              <a:gd name="connsiteX0" fmla="*/ 6789701 w 12192000"/>
              <a:gd name="connsiteY0" fmla="*/ 6151588 h 6219825"/>
              <a:gd name="connsiteX1" fmla="*/ 6788702 w 12192000"/>
              <a:gd name="connsiteY1" fmla="*/ 6151666 h 6219825"/>
              <a:gd name="connsiteX2" fmla="*/ 6788476 w 12192000"/>
              <a:gd name="connsiteY2" fmla="*/ 6152200 h 6219825"/>
              <a:gd name="connsiteX3" fmla="*/ 9834 w 12192000"/>
              <a:gd name="connsiteY3" fmla="*/ 0 h 6219825"/>
              <a:gd name="connsiteX4" fmla="*/ 12357 w 12192000"/>
              <a:gd name="connsiteY4" fmla="*/ 1 h 6219825"/>
              <a:gd name="connsiteX5" fmla="*/ 12192000 w 12192000"/>
              <a:gd name="connsiteY5" fmla="*/ 1 h 6219825"/>
              <a:gd name="connsiteX6" fmla="*/ 12192000 w 12192000"/>
              <a:gd name="connsiteY6" fmla="*/ 5105401 h 6219825"/>
              <a:gd name="connsiteX7" fmla="*/ 12191716 w 12192000"/>
              <a:gd name="connsiteY7" fmla="*/ 5105401 h 6219825"/>
              <a:gd name="connsiteX8" fmla="*/ 12192000 w 12192000"/>
              <a:gd name="connsiteY8" fmla="*/ 5256977 h 6219825"/>
              <a:gd name="connsiteX9" fmla="*/ 12061096 w 12192000"/>
              <a:gd name="connsiteY9" fmla="*/ 5296034 h 6219825"/>
              <a:gd name="connsiteX10" fmla="*/ 11676800 w 12192000"/>
              <a:gd name="connsiteY10" fmla="*/ 5399652 h 6219825"/>
              <a:gd name="connsiteX11" fmla="*/ 10425355 w 12192000"/>
              <a:gd name="connsiteY11" fmla="*/ 5683310 h 6219825"/>
              <a:gd name="connsiteX12" fmla="*/ 9424022 w 12192000"/>
              <a:gd name="connsiteY12" fmla="*/ 5858546 h 6219825"/>
              <a:gd name="connsiteX13" fmla="*/ 8458419 w 12192000"/>
              <a:gd name="connsiteY13" fmla="*/ 5992303 h 6219825"/>
              <a:gd name="connsiteX14" fmla="*/ 7715970 w 12192000"/>
              <a:gd name="connsiteY14" fmla="*/ 6072283 h 6219825"/>
              <a:gd name="connsiteX15" fmla="*/ 6951716 w 12192000"/>
              <a:gd name="connsiteY15" fmla="*/ 6138091 h 6219825"/>
              <a:gd name="connsiteX16" fmla="*/ 6936303 w 12192000"/>
              <a:gd name="connsiteY16" fmla="*/ 6140163 h 6219825"/>
              <a:gd name="connsiteX17" fmla="*/ 6790448 w 12192000"/>
              <a:gd name="connsiteY17" fmla="*/ 6151529 h 6219825"/>
              <a:gd name="connsiteX18" fmla="*/ 6799941 w 12192000"/>
              <a:gd name="connsiteY18" fmla="*/ 6153349 h 6219825"/>
              <a:gd name="connsiteX19" fmla="*/ 6835432 w 12192000"/>
              <a:gd name="connsiteY19" fmla="*/ 6151642 h 6219825"/>
              <a:gd name="connsiteX20" fmla="*/ 6884003 w 12192000"/>
              <a:gd name="connsiteY20" fmla="*/ 6148662 h 6219825"/>
              <a:gd name="connsiteX21" fmla="*/ 7578771 w 12192000"/>
              <a:gd name="connsiteY21" fmla="*/ 6116122 h 6219825"/>
              <a:gd name="connsiteX22" fmla="*/ 8623845 w 12192000"/>
              <a:gd name="connsiteY22" fmla="*/ 6029188 h 6219825"/>
              <a:gd name="connsiteX23" fmla="*/ 9479970 w 12192000"/>
              <a:gd name="connsiteY23" fmla="*/ 5925239 h 6219825"/>
              <a:gd name="connsiteX24" fmla="*/ 10629308 w 12192000"/>
              <a:gd name="connsiteY24" fmla="*/ 5731000 h 6219825"/>
              <a:gd name="connsiteX25" fmla="*/ 11998498 w 12192000"/>
              <a:gd name="connsiteY25" fmla="*/ 5404869 h 6219825"/>
              <a:gd name="connsiteX26" fmla="*/ 12192000 w 12192000"/>
              <a:gd name="connsiteY26" fmla="*/ 5347846 h 6219825"/>
              <a:gd name="connsiteX27" fmla="*/ 12192000 w 12192000"/>
              <a:gd name="connsiteY27" fmla="*/ 5402606 h 6219825"/>
              <a:gd name="connsiteX28" fmla="*/ 11829257 w 12192000"/>
              <a:gd name="connsiteY28" fmla="*/ 5507950 h 6219825"/>
              <a:gd name="connsiteX29" fmla="*/ 10939183 w 12192000"/>
              <a:gd name="connsiteY29" fmla="*/ 5722555 h 6219825"/>
              <a:gd name="connsiteX30" fmla="*/ 9985530 w 12192000"/>
              <a:gd name="connsiteY30" fmla="*/ 5902635 h 6219825"/>
              <a:gd name="connsiteX31" fmla="*/ 9186882 w 12192000"/>
              <a:gd name="connsiteY31" fmla="*/ 6018631 h 6219825"/>
              <a:gd name="connsiteX32" fmla="*/ 8578198 w 12192000"/>
              <a:gd name="connsiteY32" fmla="*/ 6088179 h 6219825"/>
              <a:gd name="connsiteX33" fmla="*/ 7864358 w 12192000"/>
              <a:gd name="connsiteY33" fmla="*/ 6149656 h 6219825"/>
              <a:gd name="connsiteX34" fmla="*/ 6935502 w 12192000"/>
              <a:gd name="connsiteY34" fmla="*/ 6201071 h 6219825"/>
              <a:gd name="connsiteX35" fmla="*/ 6477750 w 12192000"/>
              <a:gd name="connsiteY35" fmla="*/ 6214980 h 6219825"/>
              <a:gd name="connsiteX36" fmla="*/ 6362294 w 12192000"/>
              <a:gd name="connsiteY36" fmla="*/ 6219825 h 6219825"/>
              <a:gd name="connsiteX37" fmla="*/ 6057129 w 12192000"/>
              <a:gd name="connsiteY37" fmla="*/ 6219825 h 6219825"/>
              <a:gd name="connsiteX38" fmla="*/ 5977784 w 12192000"/>
              <a:gd name="connsiteY38" fmla="*/ 6215229 h 6219825"/>
              <a:gd name="connsiteX39" fmla="*/ 5265087 w 12192000"/>
              <a:gd name="connsiteY39" fmla="*/ 6178965 h 6219825"/>
              <a:gd name="connsiteX40" fmla="*/ 4346277 w 12192000"/>
              <a:gd name="connsiteY40" fmla="*/ 6116869 h 6219825"/>
              <a:gd name="connsiteX41" fmla="*/ 3373045 w 12192000"/>
              <a:gd name="connsiteY41" fmla="*/ 6018259 h 6219825"/>
              <a:gd name="connsiteX42" fmla="*/ 2362173 w 12192000"/>
              <a:gd name="connsiteY42" fmla="*/ 5899282 h 6219825"/>
              <a:gd name="connsiteX43" fmla="*/ 1233178 w 12192000"/>
              <a:gd name="connsiteY43" fmla="*/ 5726033 h 6219825"/>
              <a:gd name="connsiteX44" fmla="*/ 68500 w 12192000"/>
              <a:gd name="connsiteY44" fmla="*/ 5486226 h 6219825"/>
              <a:gd name="connsiteX45" fmla="*/ 0 w 12192000"/>
              <a:gd name="connsiteY45" fmla="*/ 5468863 h 6219825"/>
              <a:gd name="connsiteX46" fmla="*/ 0 w 12192000"/>
              <a:gd name="connsiteY46" fmla="*/ 5412351 h 6219825"/>
              <a:gd name="connsiteX47" fmla="*/ 72441 w 12192000"/>
              <a:gd name="connsiteY47" fmla="*/ 5431135 h 6219825"/>
              <a:gd name="connsiteX48" fmla="*/ 600716 w 12192000"/>
              <a:gd name="connsiteY48" fmla="*/ 5549555 h 6219825"/>
              <a:gd name="connsiteX49" fmla="*/ 1769512 w 12192000"/>
              <a:gd name="connsiteY49" fmla="*/ 5759811 h 6219825"/>
              <a:gd name="connsiteX50" fmla="*/ 2613554 w 12192000"/>
              <a:gd name="connsiteY50" fmla="*/ 5876802 h 6219825"/>
              <a:gd name="connsiteX51" fmla="*/ 2581134 w 12192000"/>
              <a:gd name="connsiteY51" fmla="*/ 5866867 h 6219825"/>
              <a:gd name="connsiteX52" fmla="*/ 1112635 w 12192000"/>
              <a:gd name="connsiteY52" fmla="*/ 5534031 h 6219825"/>
              <a:gd name="connsiteX53" fmla="*/ 420412 w 12192000"/>
              <a:gd name="connsiteY53" fmla="*/ 5334514 h 6219825"/>
              <a:gd name="connsiteX54" fmla="*/ 0 w 12192000"/>
              <a:gd name="connsiteY54" fmla="*/ 5195539 h 6219825"/>
              <a:gd name="connsiteX55" fmla="*/ 60 w 12192000"/>
              <a:gd name="connsiteY55" fmla="*/ 5105401 h 6219825"/>
              <a:gd name="connsiteX56" fmla="*/ 0 w 12192000"/>
              <a:gd name="connsiteY56" fmla="*/ 5105401 h 6219825"/>
              <a:gd name="connsiteX57" fmla="*/ 0 w 12192000"/>
              <a:gd name="connsiteY57" fmla="*/ 1 h 6219825"/>
              <a:gd name="connsiteX58" fmla="*/ 9834 w 12192000"/>
              <a:gd name="connsiteY58" fmla="*/ 1 h 6219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12192000" h="6219825">
                <a:moveTo>
                  <a:pt x="6789701" y="6151588"/>
                </a:moveTo>
                <a:lnTo>
                  <a:pt x="6788702" y="6151666"/>
                </a:lnTo>
                <a:cubicBezTo>
                  <a:pt x="6788627" y="6151844"/>
                  <a:pt x="6788551" y="6152022"/>
                  <a:pt x="6788476" y="6152200"/>
                </a:cubicBezTo>
                <a:close/>
                <a:moveTo>
                  <a:pt x="9834" y="0"/>
                </a:moveTo>
                <a:lnTo>
                  <a:pt x="12357" y="1"/>
                </a:lnTo>
                <a:lnTo>
                  <a:pt x="12192000" y="1"/>
                </a:lnTo>
                <a:lnTo>
                  <a:pt x="12192000" y="5105401"/>
                </a:lnTo>
                <a:lnTo>
                  <a:pt x="12191716" y="5105401"/>
                </a:lnTo>
                <a:lnTo>
                  <a:pt x="12192000" y="5256977"/>
                </a:lnTo>
                <a:lnTo>
                  <a:pt x="12061096" y="5296034"/>
                </a:lnTo>
                <a:cubicBezTo>
                  <a:pt x="11933500" y="5332263"/>
                  <a:pt x="11805390" y="5366806"/>
                  <a:pt x="11676800" y="5399652"/>
                </a:cubicBezTo>
                <a:cubicBezTo>
                  <a:pt x="11262789" y="5507204"/>
                  <a:pt x="10845343" y="5600846"/>
                  <a:pt x="10425355" y="5683310"/>
                </a:cubicBezTo>
                <a:cubicBezTo>
                  <a:pt x="10092810" y="5748549"/>
                  <a:pt x="9759033" y="5806970"/>
                  <a:pt x="9424022" y="5858546"/>
                </a:cubicBezTo>
                <a:cubicBezTo>
                  <a:pt x="9102997" y="5908224"/>
                  <a:pt x="8781133" y="5952809"/>
                  <a:pt x="8458419" y="5992303"/>
                </a:cubicBezTo>
                <a:cubicBezTo>
                  <a:pt x="8211360" y="6022481"/>
                  <a:pt x="7963792" y="6048065"/>
                  <a:pt x="7715970" y="6072283"/>
                </a:cubicBezTo>
                <a:lnTo>
                  <a:pt x="6951716" y="6138091"/>
                </a:lnTo>
                <a:lnTo>
                  <a:pt x="6936303" y="6140163"/>
                </a:lnTo>
                <a:lnTo>
                  <a:pt x="6790448" y="6151529"/>
                </a:lnTo>
                <a:lnTo>
                  <a:pt x="6799941" y="6153349"/>
                </a:lnTo>
                <a:cubicBezTo>
                  <a:pt x="6811623" y="6153816"/>
                  <a:pt x="6823734" y="6151642"/>
                  <a:pt x="6835432" y="6151642"/>
                </a:cubicBezTo>
                <a:cubicBezTo>
                  <a:pt x="6851580" y="6151642"/>
                  <a:pt x="6867729" y="6149034"/>
                  <a:pt x="6884003" y="6148662"/>
                </a:cubicBezTo>
                <a:cubicBezTo>
                  <a:pt x="7115805" y="6143198"/>
                  <a:pt x="7347351" y="6131026"/>
                  <a:pt x="7578771" y="6116122"/>
                </a:cubicBezTo>
                <a:cubicBezTo>
                  <a:pt x="7927552" y="6093644"/>
                  <a:pt x="8276080" y="6065453"/>
                  <a:pt x="8623845" y="6029188"/>
                </a:cubicBezTo>
                <a:cubicBezTo>
                  <a:pt x="8909939" y="5999878"/>
                  <a:pt x="9195310" y="5965228"/>
                  <a:pt x="9479970" y="5925239"/>
                </a:cubicBezTo>
                <a:cubicBezTo>
                  <a:pt x="9864901" y="5870842"/>
                  <a:pt x="10248014" y="5806101"/>
                  <a:pt x="10629308" y="5731000"/>
                </a:cubicBezTo>
                <a:cubicBezTo>
                  <a:pt x="11090114" y="5639842"/>
                  <a:pt x="11546975" y="5532291"/>
                  <a:pt x="11998498" y="5404869"/>
                </a:cubicBezTo>
                <a:lnTo>
                  <a:pt x="12192000" y="5347846"/>
                </a:lnTo>
                <a:lnTo>
                  <a:pt x="12192000" y="5402606"/>
                </a:lnTo>
                <a:lnTo>
                  <a:pt x="11829257" y="5507950"/>
                </a:lnTo>
                <a:cubicBezTo>
                  <a:pt x="11534769" y="5587680"/>
                  <a:pt x="11238120" y="5658596"/>
                  <a:pt x="10939183" y="5722555"/>
                </a:cubicBezTo>
                <a:cubicBezTo>
                  <a:pt x="10622824" y="5790365"/>
                  <a:pt x="10304941" y="5850387"/>
                  <a:pt x="9985530" y="5902635"/>
                </a:cubicBezTo>
                <a:cubicBezTo>
                  <a:pt x="9720036" y="5946102"/>
                  <a:pt x="9453814" y="5984764"/>
                  <a:pt x="9186882" y="6018631"/>
                </a:cubicBezTo>
                <a:cubicBezTo>
                  <a:pt x="8984197" y="6044216"/>
                  <a:pt x="8781514" y="6068309"/>
                  <a:pt x="8578198" y="6088179"/>
                </a:cubicBezTo>
                <a:lnTo>
                  <a:pt x="7864358" y="6149656"/>
                </a:lnTo>
                <a:cubicBezTo>
                  <a:pt x="7554994" y="6172009"/>
                  <a:pt x="7245502" y="6189895"/>
                  <a:pt x="6935502" y="6201071"/>
                </a:cubicBezTo>
                <a:lnTo>
                  <a:pt x="6477750" y="6214980"/>
                </a:lnTo>
                <a:cubicBezTo>
                  <a:pt x="6439195" y="6212895"/>
                  <a:pt x="6400529" y="6214521"/>
                  <a:pt x="6362294" y="6219825"/>
                </a:cubicBezTo>
                <a:lnTo>
                  <a:pt x="6057129" y="6219825"/>
                </a:lnTo>
                <a:lnTo>
                  <a:pt x="5977784" y="6215229"/>
                </a:lnTo>
                <a:lnTo>
                  <a:pt x="5265087" y="6178965"/>
                </a:lnTo>
                <a:cubicBezTo>
                  <a:pt x="4958267" y="6166544"/>
                  <a:pt x="4651826" y="6146055"/>
                  <a:pt x="4346277" y="6116869"/>
                </a:cubicBezTo>
                <a:lnTo>
                  <a:pt x="3373045" y="6018259"/>
                </a:lnTo>
                <a:cubicBezTo>
                  <a:pt x="3035412" y="5983982"/>
                  <a:pt x="2698456" y="5944327"/>
                  <a:pt x="2362173" y="5899282"/>
                </a:cubicBezTo>
                <a:cubicBezTo>
                  <a:pt x="1984692" y="5849108"/>
                  <a:pt x="1608364" y="5791358"/>
                  <a:pt x="1233178" y="5726033"/>
                </a:cubicBezTo>
                <a:cubicBezTo>
                  <a:pt x="842181" y="5657291"/>
                  <a:pt x="453758" y="5578770"/>
                  <a:pt x="68500" y="5486226"/>
                </a:cubicBezTo>
                <a:lnTo>
                  <a:pt x="0" y="5468863"/>
                </a:lnTo>
                <a:lnTo>
                  <a:pt x="0" y="5412351"/>
                </a:lnTo>
                <a:lnTo>
                  <a:pt x="72441" y="5431135"/>
                </a:lnTo>
                <a:cubicBezTo>
                  <a:pt x="247961" y="5473331"/>
                  <a:pt x="424164" y="5512608"/>
                  <a:pt x="600716" y="5549555"/>
                </a:cubicBezTo>
                <a:cubicBezTo>
                  <a:pt x="988279" y="5630403"/>
                  <a:pt x="1378133" y="5699330"/>
                  <a:pt x="1769512" y="5759811"/>
                </a:cubicBezTo>
                <a:cubicBezTo>
                  <a:pt x="2052426" y="5803406"/>
                  <a:pt x="2335725" y="5843519"/>
                  <a:pt x="2613554" y="5876802"/>
                </a:cubicBezTo>
                <a:cubicBezTo>
                  <a:pt x="2605544" y="5879410"/>
                  <a:pt x="2594611" y="5869350"/>
                  <a:pt x="2581134" y="5866867"/>
                </a:cubicBezTo>
                <a:cubicBezTo>
                  <a:pt x="2087178" y="5774877"/>
                  <a:pt x="1597684" y="5663937"/>
                  <a:pt x="1112635" y="5534031"/>
                </a:cubicBezTo>
                <a:cubicBezTo>
                  <a:pt x="880453" y="5471934"/>
                  <a:pt x="649713" y="5405428"/>
                  <a:pt x="420412" y="5334514"/>
                </a:cubicBezTo>
                <a:lnTo>
                  <a:pt x="0" y="5195539"/>
                </a:lnTo>
                <a:lnTo>
                  <a:pt x="60" y="5105401"/>
                </a:lnTo>
                <a:lnTo>
                  <a:pt x="0" y="5105401"/>
                </a:lnTo>
                <a:lnTo>
                  <a:pt x="0" y="1"/>
                </a:lnTo>
                <a:lnTo>
                  <a:pt x="9834" y="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Picture 2" descr="A screenshot of a computer screen">
            <a:extLst>
              <a:ext uri="{FF2B5EF4-FFF2-40B4-BE49-F238E27FC236}">
                <a16:creationId xmlns:a16="http://schemas.microsoft.com/office/drawing/2014/main" id="{36804CCA-6831-46F4-39A7-BCA9175476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4330" y="228599"/>
            <a:ext cx="8390964" cy="5671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5262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B6C6BCD-E547-83A8-3F5C-6B71708B1B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51FF8697-16D8-0C3C-481D-AAF740A8B6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81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9CE171-3A20-BBF2-CC89-85F07A9280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867" y="0"/>
            <a:ext cx="10395558" cy="941308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pPr algn="ctr"/>
            <a:r>
              <a:rPr lang="en-US" sz="8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AC2D44-286F-391F-54B9-A1D0A4234D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8228" y="1069784"/>
            <a:ext cx="10856055" cy="5788215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l">
              <a:buNone/>
            </a:pPr>
            <a:r>
              <a:rPr lang="en-US" dirty="0">
                <a:solidFill>
                  <a:schemeClr val="bg1"/>
                </a:solidFill>
                <a:latin typeface="-apple-system"/>
              </a:rPr>
              <a:t>3. </a:t>
            </a:r>
            <a:r>
              <a:rPr lang="en-US" b="0" i="0" dirty="0">
                <a:solidFill>
                  <a:schemeClr val="bg1"/>
                </a:solidFill>
                <a:effectLst/>
                <a:latin typeface="-apple-system"/>
              </a:rPr>
              <a:t>Which locations see the highest traffic of sales.</a:t>
            </a:r>
          </a:p>
          <a:p>
            <a:r>
              <a:rPr lang="en-US" dirty="0">
                <a:solidFill>
                  <a:schemeClr val="bg1"/>
                </a:solidFill>
                <a:latin typeface="-apple-system"/>
              </a:rPr>
              <a:t>Perth, Australia and Calgary, Canada are the top selling cities.</a:t>
            </a:r>
          </a:p>
          <a:p>
            <a:r>
              <a:rPr lang="en-US" dirty="0">
                <a:solidFill>
                  <a:schemeClr val="bg1"/>
                </a:solidFill>
                <a:latin typeface="-apple-system"/>
              </a:rPr>
              <a:t>Canada, Australia and Germany are the only countries in the top 5 locations by sales traffic.</a:t>
            </a:r>
          </a:p>
          <a:p>
            <a:r>
              <a:rPr lang="en-US" dirty="0">
                <a:solidFill>
                  <a:schemeClr val="bg1"/>
                </a:solidFill>
                <a:latin typeface="-apple-system"/>
              </a:rPr>
              <a:t>According to Analyze in Power BI, Perth</a:t>
            </a:r>
            <a:br>
              <a:rPr lang="en-US" dirty="0">
                <a:solidFill>
                  <a:schemeClr val="bg1"/>
                </a:solidFill>
                <a:latin typeface="-apple-system"/>
              </a:rPr>
            </a:br>
            <a:r>
              <a:rPr lang="en-US" dirty="0">
                <a:solidFill>
                  <a:schemeClr val="bg1"/>
                </a:solidFill>
                <a:latin typeface="-apple-system"/>
              </a:rPr>
              <a:t>is the highest seller in hours 6, 13, and 8</a:t>
            </a:r>
            <a:br>
              <a:rPr lang="en-US" dirty="0">
                <a:solidFill>
                  <a:schemeClr val="bg1"/>
                </a:solidFill>
                <a:latin typeface="-apple-system"/>
              </a:rPr>
            </a:br>
            <a:r>
              <a:rPr lang="en-US" dirty="0">
                <a:solidFill>
                  <a:schemeClr val="bg1"/>
                </a:solidFill>
                <a:latin typeface="-apple-system"/>
              </a:rPr>
              <a:t>which contributes to it being the leader</a:t>
            </a:r>
            <a:br>
              <a:rPr lang="en-US" dirty="0">
                <a:solidFill>
                  <a:schemeClr val="bg1"/>
                </a:solidFill>
                <a:latin typeface="-apple-system"/>
              </a:rPr>
            </a:br>
            <a:r>
              <a:rPr lang="en-US" dirty="0">
                <a:solidFill>
                  <a:schemeClr val="bg1"/>
                </a:solidFill>
                <a:latin typeface="-apple-system"/>
              </a:rPr>
              <a:t>in sales.</a:t>
            </a:r>
          </a:p>
          <a:p>
            <a:r>
              <a:rPr lang="en-US" dirty="0">
                <a:solidFill>
                  <a:schemeClr val="bg1"/>
                </a:solidFill>
                <a:latin typeface="-apple-system"/>
              </a:rPr>
              <a:t>Spark analysis confirms that the values</a:t>
            </a:r>
            <a:br>
              <a:rPr lang="en-US" dirty="0">
                <a:solidFill>
                  <a:schemeClr val="bg1"/>
                </a:solidFill>
                <a:latin typeface="-apple-system"/>
              </a:rPr>
            </a:br>
            <a:r>
              <a:rPr lang="en-US" dirty="0">
                <a:solidFill>
                  <a:schemeClr val="bg1"/>
                </a:solidFill>
                <a:latin typeface="-apple-system"/>
              </a:rPr>
              <a:t>of highest traffic align with the values of</a:t>
            </a:r>
            <a:br>
              <a:rPr lang="en-US" dirty="0">
                <a:solidFill>
                  <a:schemeClr val="bg1"/>
                </a:solidFill>
                <a:latin typeface="-apple-system"/>
              </a:rPr>
            </a:br>
            <a:r>
              <a:rPr lang="en-US" dirty="0">
                <a:solidFill>
                  <a:schemeClr val="bg1"/>
                </a:solidFill>
                <a:latin typeface="-apple-system"/>
              </a:rPr>
              <a:t>each cities’ records in the Power BI graph.</a:t>
            </a:r>
          </a:p>
          <a:p>
            <a:endParaRPr lang="en-US" dirty="0">
              <a:solidFill>
                <a:schemeClr val="bg1"/>
              </a:solidFill>
              <a:latin typeface="-apple-system"/>
            </a:endParaRPr>
          </a:p>
        </p:txBody>
      </p:sp>
      <p:sp>
        <p:nvSpPr>
          <p:cNvPr id="19" name="Graphic 13">
            <a:extLst>
              <a:ext uri="{FF2B5EF4-FFF2-40B4-BE49-F238E27FC236}">
                <a16:creationId xmlns:a16="http://schemas.microsoft.com/office/drawing/2014/main" id="{74B7E85D-C987-35D3-B527-EE1B63994D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74359" y="583345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rgbClr val="FFFFFF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1" name="Graphic 12">
            <a:extLst>
              <a:ext uri="{FF2B5EF4-FFF2-40B4-BE49-F238E27FC236}">
                <a16:creationId xmlns:a16="http://schemas.microsoft.com/office/drawing/2014/main" id="{CAA633CA-B721-CF97-C04F-9C7F0C30FC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33139" y="812640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rgbClr val="FFFFFF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3" name="Graphic 15">
            <a:extLst>
              <a:ext uri="{FF2B5EF4-FFF2-40B4-BE49-F238E27FC236}">
                <a16:creationId xmlns:a16="http://schemas.microsoft.com/office/drawing/2014/main" id="{67EE34C4-6956-195C-8FC7-1343088A09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8819" y="1037066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rgbClr val="FFFFFF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DF192B7-F21F-F6E0-5CCA-F44AB41113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Graphic 22">
            <a:extLst>
              <a:ext uri="{FF2B5EF4-FFF2-40B4-BE49-F238E27FC236}">
                <a16:creationId xmlns:a16="http://schemas.microsoft.com/office/drawing/2014/main" id="{E990D09A-B210-7110-84A3-4D48DC5B91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36425" y="5636680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rgbClr val="FFFFFF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9" name="Graphic 23">
            <a:extLst>
              <a:ext uri="{FF2B5EF4-FFF2-40B4-BE49-F238E27FC236}">
                <a16:creationId xmlns:a16="http://schemas.microsoft.com/office/drawing/2014/main" id="{7F79E89A-757A-83EE-ED15-8160C7749F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45175" y="6096759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rgbClr val="FFFFFF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1" name="Graphic 21">
            <a:extLst>
              <a:ext uri="{FF2B5EF4-FFF2-40B4-BE49-F238E27FC236}">
                <a16:creationId xmlns:a16="http://schemas.microsoft.com/office/drawing/2014/main" id="{A32F84A8-DDD7-BB50-59A4-CEA52D3DD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54288" y="6238029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rgbClr val="FFFFFF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11FF66-2036-A76C-2DDD-942E9AE7B3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3036" y="3036236"/>
            <a:ext cx="3800764" cy="3401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4612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5E7AA7E8-8006-4E1F-A566-FCF37EE6F3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6BE794-FAE6-A6C4-F96D-AF9305E0FE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2910" y="1598247"/>
            <a:ext cx="4630955" cy="2694354"/>
          </a:xfrm>
        </p:spPr>
        <p:txBody>
          <a:bodyPr anchor="t">
            <a:normAutofit/>
          </a:bodyPr>
          <a:lstStyle/>
          <a:p>
            <a:pPr algn="r"/>
            <a:r>
              <a:rPr lang="en-US" sz="6800" dirty="0">
                <a:solidFill>
                  <a:srgbClr val="FFFFFF"/>
                </a:solidFill>
              </a:rPr>
              <a:t>Introduction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90F052-4349-6751-6C0E-CEA03D0EE3C2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auto">
          <a:xfrm>
            <a:off x="5600700" y="393700"/>
            <a:ext cx="5864470" cy="6292361"/>
          </a:xfrm>
        </p:spPr>
        <p:txBody>
          <a:bodyPr>
            <a:normAutofit/>
          </a:bodyPr>
          <a:lstStyle/>
          <a:p>
            <a:pPr algn="l"/>
            <a:endParaRPr lang="en-US" sz="3100" dirty="0">
              <a:solidFill>
                <a:srgbClr val="FFFFFF"/>
              </a:solidFill>
            </a:endParaRPr>
          </a:p>
          <a:p>
            <a:pPr marL="457200" indent="-457200" algn="l">
              <a:buFont typeface="Wingdings" panose="05000000000000000000" pitchFamily="2" charset="2"/>
              <a:buChar char="Ø"/>
            </a:pPr>
            <a:r>
              <a:rPr lang="en-US" sz="3100" dirty="0">
                <a:solidFill>
                  <a:srgbClr val="FFFFFF"/>
                </a:solidFill>
              </a:rPr>
              <a:t> This project explores the trends of sales across countries, product categories, locations and peak times.</a:t>
            </a:r>
          </a:p>
          <a:p>
            <a:pPr marL="457200" indent="-457200" algn="l">
              <a:buFont typeface="Wingdings" panose="05000000000000000000" pitchFamily="2" charset="2"/>
              <a:buChar char="Ø"/>
            </a:pPr>
            <a:r>
              <a:rPr lang="en-US" sz="3100" dirty="0">
                <a:solidFill>
                  <a:srgbClr val="FFFFFF"/>
                </a:solidFill>
              </a:rPr>
              <a:t> Using Spark for data processing and Power BI for visualizations, we uncover insights that enhance strategic decision-making and improve overall sales performance.</a:t>
            </a: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47322" y="1589368"/>
            <a:ext cx="0" cy="5259754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59302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3E2AED-760B-32D5-06FF-0193BA87F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7250" y="582385"/>
            <a:ext cx="10477499" cy="64770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800" b="1" kern="100" dirty="0"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What is the top selling category of items, per country?</a:t>
            </a:r>
            <a:br>
              <a:rPr lang="en-US" sz="2800" b="1" kern="100" dirty="0"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US" sz="2800" b="1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464CC28-47A5-8F41-8529-D675C21B69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230085"/>
            <a:ext cx="10570029" cy="4946878"/>
          </a:xfrm>
        </p:spPr>
      </p:pic>
    </p:spTree>
    <p:extLst>
      <p:ext uri="{BB962C8B-B14F-4D97-AF65-F5344CB8AC3E}">
        <p14:creationId xmlns:p14="http://schemas.microsoft.com/office/powerpoint/2010/main" val="36534484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6B067B1-F4E5-4FDF-813D-C9E872E80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B266F3-6AF9-7087-71B0-4606B49F585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398"/>
          <a:stretch/>
        </p:blipFill>
        <p:spPr>
          <a:xfrm>
            <a:off x="307775" y="261437"/>
            <a:ext cx="11576450" cy="6335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833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16B067B1-F4E5-4FDF-813D-C9E872E80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D099C1-0B40-2451-8B49-F451F06D6FA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39697" b="-1"/>
          <a:stretch/>
        </p:blipFill>
        <p:spPr>
          <a:xfrm>
            <a:off x="307775" y="261437"/>
            <a:ext cx="11576450" cy="6335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5367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16B067B1-F4E5-4FDF-813D-C9E872E80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2195F5-C732-428E-26AE-CB4C7CEB54D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053"/>
          <a:stretch/>
        </p:blipFill>
        <p:spPr>
          <a:xfrm>
            <a:off x="307775" y="261437"/>
            <a:ext cx="11576450" cy="6335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6305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48E60FB-BC67-7F1F-1BFD-3AA45CD4B1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511173A0-CA6E-46A7-8D65-833F08A9F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81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4C2F0D-68BB-EB91-D89B-F64347ABAC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867" y="0"/>
            <a:ext cx="10395558" cy="941308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pPr algn="ctr"/>
            <a:r>
              <a:rPr lang="en-US" sz="8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831597-FF87-83AB-BA40-72AA58BD0A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8228" y="1069784"/>
            <a:ext cx="10856055" cy="5788215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br>
              <a:rPr lang="en-US" dirty="0"/>
            </a:b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With a total revenue of $907,374.99, the USA had the highest sales of any product category, which was the Living Room Furniture.</a:t>
            </a:r>
          </a:p>
          <a:p>
            <a:pPr marL="0" indent="0">
              <a:buNone/>
            </a:pP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Australia generated the least revenue with a total sales of $438,502.79 in the Entryway Furniture category. </a:t>
            </a:r>
          </a:p>
          <a:p>
            <a:pPr marL="0" indent="0">
              <a:buNone/>
            </a:pP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All countries had Living Room Furniture as the highest selling product category and Entryway Furniture as the least selling product category.</a:t>
            </a:r>
            <a:endParaRPr lang="en-US" b="0" i="0" dirty="0">
              <a:solidFill>
                <a:schemeClr val="bg1">
                  <a:lumMod val="95000"/>
                </a:schemeClr>
              </a:solidFill>
              <a:effectLst/>
              <a:latin typeface="-apple-system"/>
            </a:endParaRPr>
          </a:p>
        </p:txBody>
      </p:sp>
      <p:sp>
        <p:nvSpPr>
          <p:cNvPr id="19" name="Graphic 13">
            <a:extLst>
              <a:ext uri="{FF2B5EF4-FFF2-40B4-BE49-F238E27FC236}">
                <a16:creationId xmlns:a16="http://schemas.microsoft.com/office/drawing/2014/main" id="{A24BC5A0-036F-77A7-AB9F-9E88F38035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74359" y="583345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rgbClr val="FFFFFF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1" name="Graphic 12">
            <a:extLst>
              <a:ext uri="{FF2B5EF4-FFF2-40B4-BE49-F238E27FC236}">
                <a16:creationId xmlns:a16="http://schemas.microsoft.com/office/drawing/2014/main" id="{10799247-E3E5-33B1-012F-A7BF270ADD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33139" y="812640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rgbClr val="FFFFFF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3" name="Graphic 15">
            <a:extLst>
              <a:ext uri="{FF2B5EF4-FFF2-40B4-BE49-F238E27FC236}">
                <a16:creationId xmlns:a16="http://schemas.microsoft.com/office/drawing/2014/main" id="{1393BD74-430C-A2F1-D444-FD0B4C6079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8819" y="1037066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rgbClr val="FFFFFF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996DE76-141F-7C15-218F-FF91ECAA8F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Graphic 22">
            <a:extLst>
              <a:ext uri="{FF2B5EF4-FFF2-40B4-BE49-F238E27FC236}">
                <a16:creationId xmlns:a16="http://schemas.microsoft.com/office/drawing/2014/main" id="{B125AEE8-2DBD-6A98-C376-1AF932D6B8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36425" y="5636680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rgbClr val="FFFFFF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9" name="Graphic 23">
            <a:extLst>
              <a:ext uri="{FF2B5EF4-FFF2-40B4-BE49-F238E27FC236}">
                <a16:creationId xmlns:a16="http://schemas.microsoft.com/office/drawing/2014/main" id="{8BDCAAB5-EBA1-D1FB-1BBE-43860B7CEC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45175" y="6096759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rgbClr val="FFFFFF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1" name="Graphic 21">
            <a:extLst>
              <a:ext uri="{FF2B5EF4-FFF2-40B4-BE49-F238E27FC236}">
                <a16:creationId xmlns:a16="http://schemas.microsoft.com/office/drawing/2014/main" id="{F83E09A3-A0AF-F8D0-697C-5F3CFEF3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54288" y="6238029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rgbClr val="FFFFFF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940858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77289C-D903-F5D6-60E6-71153E9073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D7C6AB-C60C-C528-A71E-C21150FB9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7250" y="582384"/>
            <a:ext cx="10477499" cy="941615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800" b="1" kern="100"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How does the popularity of products change </a:t>
            </a:r>
            <a:br>
              <a:rPr lang="en-US" sz="2800" b="1" kern="100"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2800" b="1" kern="100"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throughout the year, </a:t>
            </a:r>
            <a:r>
              <a:rPr lang="en-US" sz="2800" b="1" kern="100">
                <a:solidFill>
                  <a:schemeClr val="tx2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</a:t>
            </a:r>
            <a:r>
              <a:rPr lang="en-US" sz="2800" b="1" kern="100"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er country?</a:t>
            </a:r>
            <a:br>
              <a:rPr lang="en-US" sz="2800" b="1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US" sz="2800" b="1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4BA697BF-48EE-A27F-D2A2-B7606E1244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9149" y="1407185"/>
            <a:ext cx="10515600" cy="2468130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4B6B0DB-4DDD-2B47-95E4-189CA1F8E4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149" y="3875315"/>
            <a:ext cx="10553702" cy="2847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8287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D30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8C99F97-910A-D826-F4A0-44CE75DADB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43467" y="948099"/>
            <a:ext cx="10905066" cy="4961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9563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163A7BF-EEFF-60F2-9B55-6372A48C820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968829" y="685800"/>
            <a:ext cx="4566557" cy="5491163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5A31984-3D6E-7B82-19DF-7DE97902F6F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727371" y="683418"/>
            <a:ext cx="4566557" cy="5491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5411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42A335F-B64F-A7CF-41C5-1E06C8ECBB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EE5142FA-4820-20AE-7A4A-AC9E33BA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81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541ECC-3EFC-2065-2FE7-E2BD184CD7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867" y="0"/>
            <a:ext cx="10395558" cy="941308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pPr algn="ctr"/>
            <a:r>
              <a:rPr lang="en-US" sz="8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AA7BAF-C4C0-1122-729C-68BC2438D7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8228" y="1069784"/>
            <a:ext cx="10856055" cy="5788215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l">
              <a:buNone/>
            </a:pPr>
            <a:br>
              <a:rPr lang="en-US" dirty="0"/>
            </a:br>
            <a:br>
              <a:rPr lang="en-US" dirty="0"/>
            </a:br>
            <a:endParaRPr lang="en-US" b="0" i="0" dirty="0">
              <a:solidFill>
                <a:schemeClr val="bg1"/>
              </a:solidFill>
              <a:effectLst/>
              <a:latin typeface="-apple-system"/>
            </a:endParaRPr>
          </a:p>
        </p:txBody>
      </p:sp>
      <p:sp>
        <p:nvSpPr>
          <p:cNvPr id="19" name="Graphic 13">
            <a:extLst>
              <a:ext uri="{FF2B5EF4-FFF2-40B4-BE49-F238E27FC236}">
                <a16:creationId xmlns:a16="http://schemas.microsoft.com/office/drawing/2014/main" id="{58EC77AC-9194-8DAD-8204-5520DC8673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74359" y="583345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rgbClr val="FFFFFF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1" name="Graphic 12">
            <a:extLst>
              <a:ext uri="{FF2B5EF4-FFF2-40B4-BE49-F238E27FC236}">
                <a16:creationId xmlns:a16="http://schemas.microsoft.com/office/drawing/2014/main" id="{1303AAA5-AAF0-9B57-1B9A-B6E4E921E3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33139" y="812640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rgbClr val="FFFFFF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3" name="Graphic 15">
            <a:extLst>
              <a:ext uri="{FF2B5EF4-FFF2-40B4-BE49-F238E27FC236}">
                <a16:creationId xmlns:a16="http://schemas.microsoft.com/office/drawing/2014/main" id="{1DF0A509-CE60-BA1B-3BD3-3C7CAAFD2A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8819" y="1037066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rgbClr val="FFFFFF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5DF1B36-98DC-AA38-3703-A19C010027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Graphic 22">
            <a:extLst>
              <a:ext uri="{FF2B5EF4-FFF2-40B4-BE49-F238E27FC236}">
                <a16:creationId xmlns:a16="http://schemas.microsoft.com/office/drawing/2014/main" id="{DB340ECD-3E86-221D-A23C-FDA7609A6B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36425" y="5636680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rgbClr val="FFFFFF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9" name="Graphic 23">
            <a:extLst>
              <a:ext uri="{FF2B5EF4-FFF2-40B4-BE49-F238E27FC236}">
                <a16:creationId xmlns:a16="http://schemas.microsoft.com/office/drawing/2014/main" id="{016AB8D2-A490-7C56-C9C5-85EB19386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45175" y="6096759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rgbClr val="FFFFFF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1" name="Graphic 21">
            <a:extLst>
              <a:ext uri="{FF2B5EF4-FFF2-40B4-BE49-F238E27FC236}">
                <a16:creationId xmlns:a16="http://schemas.microsoft.com/office/drawing/2014/main" id="{93609C4B-D31D-0DA1-AAF4-8A09FE0F1A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54288" y="6238029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rgbClr val="FFFFFF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F34265-B1F5-F48D-770C-F05C49AAA278}"/>
              </a:ext>
            </a:extLst>
          </p:cNvPr>
          <p:cNvSpPr txBox="1"/>
          <p:nvPr/>
        </p:nvSpPr>
        <p:spPr>
          <a:xfrm>
            <a:off x="1208225" y="1561513"/>
            <a:ext cx="10614316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The label was obtained from a measure named Monthly Product Popularity, based on product name, country and month as features.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There were sinusoidal fluctuations in product popularity in all participating countries throughout the year.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Every country had the peak product popularity on the 12th month of the year, likely due to it being a festive season or due to bonus payouts.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Overall, the US had the highest product popularity of 2015 while Australia had the lowest product popularity of 677.</a:t>
            </a:r>
          </a:p>
        </p:txBody>
      </p:sp>
    </p:spTree>
    <p:extLst>
      <p:ext uri="{BB962C8B-B14F-4D97-AF65-F5344CB8AC3E}">
        <p14:creationId xmlns:p14="http://schemas.microsoft.com/office/powerpoint/2010/main" val="1678484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A5C345A-3F7A-5141-D2A2-F5EAD847A9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691" y="812800"/>
            <a:ext cx="10529454" cy="5273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2726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4B50FF-782A-6B49-D3F4-45960FF9BC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Objectives 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31A4B2-5AF7-0DA7-7066-9077A88125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r>
              <a:rPr lang="en-US" sz="2600" dirty="0"/>
              <a:t>The objective of this analysis is to gain insights into sales patterns across different countries, product categories, locations, and times.</a:t>
            </a:r>
          </a:p>
          <a:p>
            <a:pPr marL="0" indent="0">
              <a:buNone/>
            </a:pPr>
            <a:r>
              <a:rPr lang="en-US" sz="2600" dirty="0"/>
              <a:t> The analysis focuses on answering the following key questions: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600" b="1" dirty="0">
                <a:effectLst/>
              </a:rPr>
              <a:t>Top-Selling category of items </a:t>
            </a:r>
            <a:r>
              <a:rPr lang="en-US" sz="2600" b="1" dirty="0"/>
              <a:t>p</a:t>
            </a:r>
            <a:r>
              <a:rPr lang="en-US" sz="2600" b="1" dirty="0">
                <a:effectLst/>
              </a:rPr>
              <a:t>er country</a:t>
            </a:r>
            <a:endParaRPr lang="en-US" sz="260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2600" b="1" dirty="0">
                <a:effectLst/>
              </a:rPr>
              <a:t>Product popularity </a:t>
            </a:r>
            <a:r>
              <a:rPr lang="en-US" sz="2600" b="1" dirty="0"/>
              <a:t>t</a:t>
            </a:r>
            <a:r>
              <a:rPr lang="en-US" sz="2600" b="1" dirty="0">
                <a:effectLst/>
              </a:rPr>
              <a:t>hroughout the year </a:t>
            </a:r>
            <a:r>
              <a:rPr lang="en-US" sz="2600" b="1" dirty="0"/>
              <a:t>p</a:t>
            </a:r>
            <a:r>
              <a:rPr lang="en-US" sz="2600" b="1" dirty="0">
                <a:effectLst/>
              </a:rPr>
              <a:t>er </a:t>
            </a:r>
            <a:r>
              <a:rPr lang="en-US" sz="2600" b="1" dirty="0"/>
              <a:t>c</a:t>
            </a:r>
            <a:r>
              <a:rPr lang="en-US" sz="2600" b="1" dirty="0">
                <a:effectLst/>
              </a:rPr>
              <a:t>ountry</a:t>
            </a:r>
            <a:endParaRPr lang="en-US" sz="260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2600" b="1" dirty="0">
                <a:effectLst/>
              </a:rPr>
              <a:t>Locations with the highest </a:t>
            </a:r>
            <a:r>
              <a:rPr lang="en-US" sz="2600" b="1" dirty="0"/>
              <a:t>s</a:t>
            </a:r>
            <a:r>
              <a:rPr lang="en-US" sz="2600" b="1" dirty="0">
                <a:effectLst/>
              </a:rPr>
              <a:t>ales </a:t>
            </a:r>
            <a:r>
              <a:rPr lang="en-US" sz="2600" b="1" dirty="0"/>
              <a:t>t</a:t>
            </a:r>
            <a:r>
              <a:rPr lang="en-US" sz="2600" b="1" dirty="0">
                <a:effectLst/>
              </a:rPr>
              <a:t>raffic</a:t>
            </a:r>
            <a:endParaRPr lang="en-US" sz="260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2600" b="1" dirty="0">
                <a:effectLst/>
              </a:rPr>
              <a:t>Times with the highest traffic of sales per </a:t>
            </a:r>
            <a:r>
              <a:rPr lang="en-US" sz="2600" b="1" dirty="0"/>
              <a:t>c</a:t>
            </a:r>
            <a:r>
              <a:rPr lang="en-US" sz="2600" b="1" dirty="0">
                <a:effectLst/>
              </a:rPr>
              <a:t>ountry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877747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327D73B4-9F5C-4A64-A179-51B9500CB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1F06963-6374-4B48-844F-071A9BAAAE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9528" y="554152"/>
            <a:ext cx="5742189" cy="5742189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A45DD7-D416-3124-CA3F-9F36DDA3C4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5072" y="1289765"/>
            <a:ext cx="3651101" cy="4270963"/>
          </a:xfrm>
        </p:spPr>
        <p:txBody>
          <a:bodyPr anchor="ctr">
            <a:normAutofit/>
          </a:bodyPr>
          <a:lstStyle/>
          <a:p>
            <a:pPr algn="ctr"/>
            <a:r>
              <a:rPr lang="en-US" sz="5600" b="1">
                <a:solidFill>
                  <a:srgbClr val="FFFFFF"/>
                </a:solidFill>
              </a:rPr>
              <a:t>Thank you</a:t>
            </a:r>
          </a:p>
        </p:txBody>
      </p:sp>
      <p:sp>
        <p:nvSpPr>
          <p:cNvPr id="19" name="Graphic 11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3493" y="374394"/>
            <a:ext cx="171515" cy="171515"/>
          </a:xfrm>
          <a:custGeom>
            <a:avLst/>
            <a:gdLst>
              <a:gd name="connsiteX0" fmla="*/ 159874 w 171515"/>
              <a:gd name="connsiteY0" fmla="*/ 74116 h 171515"/>
              <a:gd name="connsiteX1" fmla="*/ 97399 w 171515"/>
              <a:gd name="connsiteY1" fmla="*/ 74116 h 171515"/>
              <a:gd name="connsiteX2" fmla="*/ 97399 w 171515"/>
              <a:gd name="connsiteY2" fmla="*/ 11641 h 171515"/>
              <a:gd name="connsiteX3" fmla="*/ 85758 w 171515"/>
              <a:gd name="connsiteY3" fmla="*/ 0 h 171515"/>
              <a:gd name="connsiteX4" fmla="*/ 74116 w 171515"/>
              <a:gd name="connsiteY4" fmla="*/ 11641 h 171515"/>
              <a:gd name="connsiteX5" fmla="*/ 74116 w 171515"/>
              <a:gd name="connsiteY5" fmla="*/ 74116 h 171515"/>
              <a:gd name="connsiteX6" fmla="*/ 11641 w 171515"/>
              <a:gd name="connsiteY6" fmla="*/ 74116 h 171515"/>
              <a:gd name="connsiteX7" fmla="*/ 0 w 171515"/>
              <a:gd name="connsiteY7" fmla="*/ 85758 h 171515"/>
              <a:gd name="connsiteX8" fmla="*/ 11641 w 171515"/>
              <a:gd name="connsiteY8" fmla="*/ 97399 h 171515"/>
              <a:gd name="connsiteX9" fmla="*/ 74116 w 171515"/>
              <a:gd name="connsiteY9" fmla="*/ 97399 h 171515"/>
              <a:gd name="connsiteX10" fmla="*/ 74116 w 171515"/>
              <a:gd name="connsiteY10" fmla="*/ 159874 h 171515"/>
              <a:gd name="connsiteX11" fmla="*/ 85758 w 171515"/>
              <a:gd name="connsiteY11" fmla="*/ 171515 h 171515"/>
              <a:gd name="connsiteX12" fmla="*/ 97399 w 171515"/>
              <a:gd name="connsiteY12" fmla="*/ 159874 h 171515"/>
              <a:gd name="connsiteX13" fmla="*/ 97399 w 171515"/>
              <a:gd name="connsiteY13" fmla="*/ 97399 h 171515"/>
              <a:gd name="connsiteX14" fmla="*/ 159874 w 171515"/>
              <a:gd name="connsiteY14" fmla="*/ 97399 h 171515"/>
              <a:gd name="connsiteX15" fmla="*/ 171515 w 171515"/>
              <a:gd name="connsiteY15" fmla="*/ 85758 h 171515"/>
              <a:gd name="connsiteX16" fmla="*/ 159874 w 171515"/>
              <a:gd name="connsiteY16" fmla="*/ 74116 h 171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71515" h="171515">
                <a:moveTo>
                  <a:pt x="159874" y="74116"/>
                </a:moveTo>
                <a:lnTo>
                  <a:pt x="97399" y="74116"/>
                </a:lnTo>
                <a:lnTo>
                  <a:pt x="97399" y="11641"/>
                </a:lnTo>
                <a:cubicBezTo>
                  <a:pt x="97399" y="5212"/>
                  <a:pt x="92187" y="0"/>
                  <a:pt x="85758" y="0"/>
                </a:cubicBezTo>
                <a:cubicBezTo>
                  <a:pt x="79328" y="0"/>
                  <a:pt x="74116" y="5212"/>
                  <a:pt x="74116" y="11641"/>
                </a:cubicBezTo>
                <a:lnTo>
                  <a:pt x="74116" y="74116"/>
                </a:lnTo>
                <a:lnTo>
                  <a:pt x="11641" y="74116"/>
                </a:lnTo>
                <a:cubicBezTo>
                  <a:pt x="5212" y="74116"/>
                  <a:pt x="0" y="79328"/>
                  <a:pt x="0" y="85758"/>
                </a:cubicBezTo>
                <a:cubicBezTo>
                  <a:pt x="0" y="92187"/>
                  <a:pt x="5212" y="97399"/>
                  <a:pt x="11641" y="97399"/>
                </a:cubicBezTo>
                <a:lnTo>
                  <a:pt x="74116" y="97399"/>
                </a:lnTo>
                <a:lnTo>
                  <a:pt x="74116" y="159874"/>
                </a:lnTo>
                <a:cubicBezTo>
                  <a:pt x="74116" y="166303"/>
                  <a:pt x="79328" y="171515"/>
                  <a:pt x="85758" y="171515"/>
                </a:cubicBezTo>
                <a:cubicBezTo>
                  <a:pt x="92187" y="171515"/>
                  <a:pt x="97399" y="166303"/>
                  <a:pt x="97399" y="159874"/>
                </a:cubicBezTo>
                <a:lnTo>
                  <a:pt x="97399" y="97399"/>
                </a:lnTo>
                <a:lnTo>
                  <a:pt x="159874" y="97399"/>
                </a:lnTo>
                <a:cubicBezTo>
                  <a:pt x="166303" y="97399"/>
                  <a:pt x="171515" y="92187"/>
                  <a:pt x="171515" y="85758"/>
                </a:cubicBezTo>
                <a:cubicBezTo>
                  <a:pt x="171515" y="79328"/>
                  <a:pt x="166303" y="74116"/>
                  <a:pt x="159874" y="74116"/>
                </a:cubicBezTo>
                <a:close/>
              </a:path>
            </a:pathLst>
          </a:custGeom>
          <a:solidFill>
            <a:schemeClr val="accent2"/>
          </a:solidFill>
          <a:ln w="77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Graphic 12">
            <a:extLst>
              <a:ext uri="{FF2B5EF4-FFF2-40B4-BE49-F238E27FC236}">
                <a16:creationId xmlns:a16="http://schemas.microsoft.com/office/drawing/2014/main" id="{1453BF6C-B012-48B7-B4E8-6D7AC7C27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0109" y="1084507"/>
            <a:ext cx="157545" cy="157545"/>
          </a:xfrm>
          <a:custGeom>
            <a:avLst/>
            <a:gdLst>
              <a:gd name="connsiteX0" fmla="*/ 78773 w 157545"/>
              <a:gd name="connsiteY0" fmla="*/ 23283 h 157545"/>
              <a:gd name="connsiteX1" fmla="*/ 134262 w 157545"/>
              <a:gd name="connsiteY1" fmla="*/ 78773 h 157545"/>
              <a:gd name="connsiteX2" fmla="*/ 78773 w 157545"/>
              <a:gd name="connsiteY2" fmla="*/ 134262 h 157545"/>
              <a:gd name="connsiteX3" fmla="*/ 23283 w 157545"/>
              <a:gd name="connsiteY3" fmla="*/ 78773 h 157545"/>
              <a:gd name="connsiteX4" fmla="*/ 78773 w 157545"/>
              <a:gd name="connsiteY4" fmla="*/ 23283 h 157545"/>
              <a:gd name="connsiteX5" fmla="*/ 78773 w 157545"/>
              <a:gd name="connsiteY5" fmla="*/ 0 h 157545"/>
              <a:gd name="connsiteX6" fmla="*/ 0 w 157545"/>
              <a:gd name="connsiteY6" fmla="*/ 78773 h 157545"/>
              <a:gd name="connsiteX7" fmla="*/ 78773 w 157545"/>
              <a:gd name="connsiteY7" fmla="*/ 157545 h 157545"/>
              <a:gd name="connsiteX8" fmla="*/ 157545 w 157545"/>
              <a:gd name="connsiteY8" fmla="*/ 78773 h 157545"/>
              <a:gd name="connsiteX9" fmla="*/ 78773 w 157545"/>
              <a:gd name="connsiteY9" fmla="*/ 0 h 157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7545" h="157545">
                <a:moveTo>
                  <a:pt x="78773" y="23283"/>
                </a:moveTo>
                <a:cubicBezTo>
                  <a:pt x="109419" y="23283"/>
                  <a:pt x="134262" y="48126"/>
                  <a:pt x="134262" y="78773"/>
                </a:cubicBezTo>
                <a:cubicBezTo>
                  <a:pt x="134262" y="109419"/>
                  <a:pt x="109419" y="134262"/>
                  <a:pt x="78773" y="134262"/>
                </a:cubicBezTo>
                <a:cubicBezTo>
                  <a:pt x="48126" y="134262"/>
                  <a:pt x="23283" y="109419"/>
                  <a:pt x="23283" y="78773"/>
                </a:cubicBezTo>
                <a:cubicBezTo>
                  <a:pt x="23312" y="48139"/>
                  <a:pt x="48139" y="23312"/>
                  <a:pt x="78773" y="23283"/>
                </a:cubicBezTo>
                <a:moveTo>
                  <a:pt x="78773" y="0"/>
                </a:moveTo>
                <a:cubicBezTo>
                  <a:pt x="35268" y="0"/>
                  <a:pt x="0" y="35268"/>
                  <a:pt x="0" y="78773"/>
                </a:cubicBezTo>
                <a:cubicBezTo>
                  <a:pt x="0" y="122277"/>
                  <a:pt x="35268" y="157545"/>
                  <a:pt x="78773" y="157545"/>
                </a:cubicBezTo>
                <a:cubicBezTo>
                  <a:pt x="122277" y="157545"/>
                  <a:pt x="157545" y="122277"/>
                  <a:pt x="157545" y="78773"/>
                </a:cubicBezTo>
                <a:cubicBezTo>
                  <a:pt x="157545" y="35268"/>
                  <a:pt x="122277" y="0"/>
                  <a:pt x="78773" y="0"/>
                </a:cubicBezTo>
                <a:close/>
              </a:path>
            </a:pathLst>
          </a:custGeom>
          <a:solidFill>
            <a:schemeClr val="accent2"/>
          </a:solidFill>
          <a:ln w="75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837337-E0E5-41EA-C6BE-7A7B68E600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7233" y="518400"/>
            <a:ext cx="4771607" cy="5837949"/>
          </a:xfrm>
        </p:spPr>
        <p:txBody>
          <a:bodyPr anchor="ctr">
            <a:normAutofit/>
          </a:bodyPr>
          <a:lstStyle/>
          <a:p>
            <a:endParaRPr lang="en-US" sz="2000" dirty="0">
              <a:solidFill>
                <a:schemeClr val="tx1">
                  <a:alpha val="80000"/>
                </a:schemeClr>
              </a:solidFill>
            </a:endParaRPr>
          </a:p>
          <a:p>
            <a:endParaRPr lang="en-US" sz="2000" dirty="0">
              <a:solidFill>
                <a:schemeClr val="tx1">
                  <a:alpha val="80000"/>
                </a:schemeClr>
              </a:solidFill>
            </a:endParaRPr>
          </a:p>
          <a:p>
            <a:pPr marL="0" indent="0" algn="ctr">
              <a:buNone/>
            </a:pPr>
            <a:r>
              <a:rPr lang="en-US" sz="6600" b="1" dirty="0">
                <a:solidFill>
                  <a:schemeClr val="tx1">
                    <a:alpha val="80000"/>
                  </a:schemeClr>
                </a:solidFill>
              </a:rPr>
              <a:t>Questions?</a:t>
            </a:r>
          </a:p>
        </p:txBody>
      </p:sp>
      <p:sp>
        <p:nvSpPr>
          <p:cNvPr id="16" name="Graphic 10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36547" y="5751820"/>
            <a:ext cx="112426" cy="112426"/>
          </a:xfrm>
          <a:custGeom>
            <a:avLst/>
            <a:gdLst>
              <a:gd name="connsiteX0" fmla="*/ 112426 w 112426"/>
              <a:gd name="connsiteY0" fmla="*/ 56213 h 112426"/>
              <a:gd name="connsiteX1" fmla="*/ 56213 w 112426"/>
              <a:gd name="connsiteY1" fmla="*/ 112426 h 112426"/>
              <a:gd name="connsiteX2" fmla="*/ 0 w 112426"/>
              <a:gd name="connsiteY2" fmla="*/ 56213 h 112426"/>
              <a:gd name="connsiteX3" fmla="*/ 56213 w 112426"/>
              <a:gd name="connsiteY3" fmla="*/ 0 h 112426"/>
              <a:gd name="connsiteX4" fmla="*/ 112426 w 112426"/>
              <a:gd name="connsiteY4" fmla="*/ 56213 h 112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426" h="112426">
                <a:moveTo>
                  <a:pt x="112426" y="56213"/>
                </a:moveTo>
                <a:cubicBezTo>
                  <a:pt x="112426" y="87259"/>
                  <a:pt x="87259" y="112426"/>
                  <a:pt x="56213" y="112426"/>
                </a:cubicBezTo>
                <a:cubicBezTo>
                  <a:pt x="25167" y="112426"/>
                  <a:pt x="0" y="87259"/>
                  <a:pt x="0" y="56213"/>
                </a:cubicBezTo>
                <a:cubicBezTo>
                  <a:pt x="0" y="25167"/>
                  <a:pt x="25167" y="0"/>
                  <a:pt x="56213" y="0"/>
                </a:cubicBezTo>
                <a:cubicBezTo>
                  <a:pt x="87259" y="0"/>
                  <a:pt x="112426" y="25167"/>
                  <a:pt x="112426" y="56213"/>
                </a:cubicBezTo>
                <a:close/>
              </a:path>
            </a:pathLst>
          </a:custGeom>
          <a:solidFill>
            <a:schemeClr val="accent2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0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92532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4944A5-9BB0-6F7C-3E25-712D703BD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Data Generation</a:t>
            </a:r>
          </a:p>
        </p:txBody>
      </p:sp>
      <p:sp>
        <p:nvSpPr>
          <p:cNvPr id="26" name="Arc 25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9BCA57-86DF-007A-4DD0-B97B88E357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15,000 rows of data were generated using </a:t>
            </a:r>
            <a:r>
              <a:rPr lang="en-US" b="1" dirty="0" err="1"/>
              <a:t>PySpark</a:t>
            </a:r>
            <a:r>
              <a:rPr lang="en-US" dirty="0"/>
              <a:t>, </a:t>
            </a:r>
            <a:r>
              <a:rPr lang="en-US" b="1" dirty="0"/>
              <a:t>Faker</a:t>
            </a:r>
            <a:r>
              <a:rPr lang="en-US" dirty="0"/>
              <a:t>, and Python’s </a:t>
            </a:r>
            <a:r>
              <a:rPr lang="en-US" b="1" dirty="0"/>
              <a:t>random</a:t>
            </a:r>
            <a:r>
              <a:rPr lang="en-US" dirty="0"/>
              <a:t> library to create a realistic e-commerce dataset.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This dataset includes 1,000 failure transactions to simulate various sales data patterns.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It covers all the details  given in the schema structure.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The generated data is saved as a csv file.</a:t>
            </a:r>
          </a:p>
        </p:txBody>
      </p:sp>
    </p:spTree>
    <p:extLst>
      <p:ext uri="{BB962C8B-B14F-4D97-AF65-F5344CB8AC3E}">
        <p14:creationId xmlns:p14="http://schemas.microsoft.com/office/powerpoint/2010/main" val="30933917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96646FC9-C66D-4EC7-8310-0DD4ACC49C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DDA0B9-5D39-26AF-35E6-4033238F58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1" y="88902"/>
            <a:ext cx="7985759" cy="77960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dirty="0"/>
              <a:t>Data Generation Code</a:t>
            </a: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Avenir Next LT Pro"/>
            </a:endParaRPr>
          </a:p>
        </p:txBody>
      </p:sp>
      <p:pic>
        <p:nvPicPr>
          <p:cNvPr id="6" name="Content Placeholder 5" descr="A screen shot of a computer&#10;&#10;Description automatically generated">
            <a:extLst>
              <a:ext uri="{FF2B5EF4-FFF2-40B4-BE49-F238E27FC236}">
                <a16:creationId xmlns:a16="http://schemas.microsoft.com/office/drawing/2014/main" id="{7E870801-760C-3F2A-4924-DFB73DC18A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900" y="914400"/>
            <a:ext cx="11341100" cy="5854699"/>
          </a:xfrm>
        </p:spPr>
      </p:pic>
    </p:spTree>
    <p:extLst>
      <p:ext uri="{BB962C8B-B14F-4D97-AF65-F5344CB8AC3E}">
        <p14:creationId xmlns:p14="http://schemas.microsoft.com/office/powerpoint/2010/main" val="10028390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426B3E-E669-FDF7-226D-3999E79FE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2922273" cy="44611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Rogue Data Generation 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B3F8DD-97FE-C27D-47B8-7B41A8EBED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67272" y="698501"/>
            <a:ext cx="7337894" cy="546100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5% of the dataset, or approximately 750 rows, were intentionally modified to include rogue data.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These records contain invalid values across key fields, such as price, quantity, and country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38958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2D2B266D-3625-4584-A5C3-7D3F672CF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463B99A-73EE-4FBB-B7C4-F9F9BCC25C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A5D2A5D1-BA0D-47D3-B051-DA7743C46E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219825"/>
          </a:xfrm>
          <a:custGeom>
            <a:avLst/>
            <a:gdLst>
              <a:gd name="connsiteX0" fmla="*/ 6789701 w 12192000"/>
              <a:gd name="connsiteY0" fmla="*/ 6151588 h 6219825"/>
              <a:gd name="connsiteX1" fmla="*/ 6788702 w 12192000"/>
              <a:gd name="connsiteY1" fmla="*/ 6151666 h 6219825"/>
              <a:gd name="connsiteX2" fmla="*/ 6788476 w 12192000"/>
              <a:gd name="connsiteY2" fmla="*/ 6152200 h 6219825"/>
              <a:gd name="connsiteX3" fmla="*/ 9834 w 12192000"/>
              <a:gd name="connsiteY3" fmla="*/ 0 h 6219825"/>
              <a:gd name="connsiteX4" fmla="*/ 12357 w 12192000"/>
              <a:gd name="connsiteY4" fmla="*/ 1 h 6219825"/>
              <a:gd name="connsiteX5" fmla="*/ 12192000 w 12192000"/>
              <a:gd name="connsiteY5" fmla="*/ 1 h 6219825"/>
              <a:gd name="connsiteX6" fmla="*/ 12192000 w 12192000"/>
              <a:gd name="connsiteY6" fmla="*/ 5105401 h 6219825"/>
              <a:gd name="connsiteX7" fmla="*/ 12191716 w 12192000"/>
              <a:gd name="connsiteY7" fmla="*/ 5105401 h 6219825"/>
              <a:gd name="connsiteX8" fmla="*/ 12192000 w 12192000"/>
              <a:gd name="connsiteY8" fmla="*/ 5256977 h 6219825"/>
              <a:gd name="connsiteX9" fmla="*/ 12061096 w 12192000"/>
              <a:gd name="connsiteY9" fmla="*/ 5296034 h 6219825"/>
              <a:gd name="connsiteX10" fmla="*/ 11676800 w 12192000"/>
              <a:gd name="connsiteY10" fmla="*/ 5399652 h 6219825"/>
              <a:gd name="connsiteX11" fmla="*/ 10425355 w 12192000"/>
              <a:gd name="connsiteY11" fmla="*/ 5683310 h 6219825"/>
              <a:gd name="connsiteX12" fmla="*/ 9424022 w 12192000"/>
              <a:gd name="connsiteY12" fmla="*/ 5858546 h 6219825"/>
              <a:gd name="connsiteX13" fmla="*/ 8458419 w 12192000"/>
              <a:gd name="connsiteY13" fmla="*/ 5992303 h 6219825"/>
              <a:gd name="connsiteX14" fmla="*/ 7715970 w 12192000"/>
              <a:gd name="connsiteY14" fmla="*/ 6072283 h 6219825"/>
              <a:gd name="connsiteX15" fmla="*/ 6951716 w 12192000"/>
              <a:gd name="connsiteY15" fmla="*/ 6138091 h 6219825"/>
              <a:gd name="connsiteX16" fmla="*/ 6936303 w 12192000"/>
              <a:gd name="connsiteY16" fmla="*/ 6140163 h 6219825"/>
              <a:gd name="connsiteX17" fmla="*/ 6790448 w 12192000"/>
              <a:gd name="connsiteY17" fmla="*/ 6151529 h 6219825"/>
              <a:gd name="connsiteX18" fmla="*/ 6799941 w 12192000"/>
              <a:gd name="connsiteY18" fmla="*/ 6153349 h 6219825"/>
              <a:gd name="connsiteX19" fmla="*/ 6835432 w 12192000"/>
              <a:gd name="connsiteY19" fmla="*/ 6151642 h 6219825"/>
              <a:gd name="connsiteX20" fmla="*/ 6884003 w 12192000"/>
              <a:gd name="connsiteY20" fmla="*/ 6148662 h 6219825"/>
              <a:gd name="connsiteX21" fmla="*/ 7578771 w 12192000"/>
              <a:gd name="connsiteY21" fmla="*/ 6116122 h 6219825"/>
              <a:gd name="connsiteX22" fmla="*/ 8623845 w 12192000"/>
              <a:gd name="connsiteY22" fmla="*/ 6029188 h 6219825"/>
              <a:gd name="connsiteX23" fmla="*/ 9479970 w 12192000"/>
              <a:gd name="connsiteY23" fmla="*/ 5925239 h 6219825"/>
              <a:gd name="connsiteX24" fmla="*/ 10629308 w 12192000"/>
              <a:gd name="connsiteY24" fmla="*/ 5731000 h 6219825"/>
              <a:gd name="connsiteX25" fmla="*/ 11998498 w 12192000"/>
              <a:gd name="connsiteY25" fmla="*/ 5404869 h 6219825"/>
              <a:gd name="connsiteX26" fmla="*/ 12192000 w 12192000"/>
              <a:gd name="connsiteY26" fmla="*/ 5347846 h 6219825"/>
              <a:gd name="connsiteX27" fmla="*/ 12192000 w 12192000"/>
              <a:gd name="connsiteY27" fmla="*/ 5402606 h 6219825"/>
              <a:gd name="connsiteX28" fmla="*/ 11829257 w 12192000"/>
              <a:gd name="connsiteY28" fmla="*/ 5507950 h 6219825"/>
              <a:gd name="connsiteX29" fmla="*/ 10939183 w 12192000"/>
              <a:gd name="connsiteY29" fmla="*/ 5722555 h 6219825"/>
              <a:gd name="connsiteX30" fmla="*/ 9985530 w 12192000"/>
              <a:gd name="connsiteY30" fmla="*/ 5902635 h 6219825"/>
              <a:gd name="connsiteX31" fmla="*/ 9186882 w 12192000"/>
              <a:gd name="connsiteY31" fmla="*/ 6018631 h 6219825"/>
              <a:gd name="connsiteX32" fmla="*/ 8578198 w 12192000"/>
              <a:gd name="connsiteY32" fmla="*/ 6088179 h 6219825"/>
              <a:gd name="connsiteX33" fmla="*/ 7864358 w 12192000"/>
              <a:gd name="connsiteY33" fmla="*/ 6149656 h 6219825"/>
              <a:gd name="connsiteX34" fmla="*/ 6935502 w 12192000"/>
              <a:gd name="connsiteY34" fmla="*/ 6201071 h 6219825"/>
              <a:gd name="connsiteX35" fmla="*/ 6477750 w 12192000"/>
              <a:gd name="connsiteY35" fmla="*/ 6214980 h 6219825"/>
              <a:gd name="connsiteX36" fmla="*/ 6362294 w 12192000"/>
              <a:gd name="connsiteY36" fmla="*/ 6219825 h 6219825"/>
              <a:gd name="connsiteX37" fmla="*/ 6057129 w 12192000"/>
              <a:gd name="connsiteY37" fmla="*/ 6219825 h 6219825"/>
              <a:gd name="connsiteX38" fmla="*/ 5977784 w 12192000"/>
              <a:gd name="connsiteY38" fmla="*/ 6215229 h 6219825"/>
              <a:gd name="connsiteX39" fmla="*/ 5265087 w 12192000"/>
              <a:gd name="connsiteY39" fmla="*/ 6178965 h 6219825"/>
              <a:gd name="connsiteX40" fmla="*/ 4346277 w 12192000"/>
              <a:gd name="connsiteY40" fmla="*/ 6116869 h 6219825"/>
              <a:gd name="connsiteX41" fmla="*/ 3373045 w 12192000"/>
              <a:gd name="connsiteY41" fmla="*/ 6018259 h 6219825"/>
              <a:gd name="connsiteX42" fmla="*/ 2362173 w 12192000"/>
              <a:gd name="connsiteY42" fmla="*/ 5899282 h 6219825"/>
              <a:gd name="connsiteX43" fmla="*/ 1233178 w 12192000"/>
              <a:gd name="connsiteY43" fmla="*/ 5726033 h 6219825"/>
              <a:gd name="connsiteX44" fmla="*/ 68500 w 12192000"/>
              <a:gd name="connsiteY44" fmla="*/ 5486226 h 6219825"/>
              <a:gd name="connsiteX45" fmla="*/ 0 w 12192000"/>
              <a:gd name="connsiteY45" fmla="*/ 5468863 h 6219825"/>
              <a:gd name="connsiteX46" fmla="*/ 0 w 12192000"/>
              <a:gd name="connsiteY46" fmla="*/ 5412351 h 6219825"/>
              <a:gd name="connsiteX47" fmla="*/ 72441 w 12192000"/>
              <a:gd name="connsiteY47" fmla="*/ 5431135 h 6219825"/>
              <a:gd name="connsiteX48" fmla="*/ 600716 w 12192000"/>
              <a:gd name="connsiteY48" fmla="*/ 5549555 h 6219825"/>
              <a:gd name="connsiteX49" fmla="*/ 1769512 w 12192000"/>
              <a:gd name="connsiteY49" fmla="*/ 5759811 h 6219825"/>
              <a:gd name="connsiteX50" fmla="*/ 2613554 w 12192000"/>
              <a:gd name="connsiteY50" fmla="*/ 5876802 h 6219825"/>
              <a:gd name="connsiteX51" fmla="*/ 2581134 w 12192000"/>
              <a:gd name="connsiteY51" fmla="*/ 5866867 h 6219825"/>
              <a:gd name="connsiteX52" fmla="*/ 1112635 w 12192000"/>
              <a:gd name="connsiteY52" fmla="*/ 5534031 h 6219825"/>
              <a:gd name="connsiteX53" fmla="*/ 420412 w 12192000"/>
              <a:gd name="connsiteY53" fmla="*/ 5334514 h 6219825"/>
              <a:gd name="connsiteX54" fmla="*/ 0 w 12192000"/>
              <a:gd name="connsiteY54" fmla="*/ 5195539 h 6219825"/>
              <a:gd name="connsiteX55" fmla="*/ 60 w 12192000"/>
              <a:gd name="connsiteY55" fmla="*/ 5105401 h 6219825"/>
              <a:gd name="connsiteX56" fmla="*/ 0 w 12192000"/>
              <a:gd name="connsiteY56" fmla="*/ 5105401 h 6219825"/>
              <a:gd name="connsiteX57" fmla="*/ 0 w 12192000"/>
              <a:gd name="connsiteY57" fmla="*/ 1 h 6219825"/>
              <a:gd name="connsiteX58" fmla="*/ 9834 w 12192000"/>
              <a:gd name="connsiteY58" fmla="*/ 1 h 6219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12192000" h="6219825">
                <a:moveTo>
                  <a:pt x="6789701" y="6151588"/>
                </a:moveTo>
                <a:lnTo>
                  <a:pt x="6788702" y="6151666"/>
                </a:lnTo>
                <a:cubicBezTo>
                  <a:pt x="6788627" y="6151844"/>
                  <a:pt x="6788551" y="6152022"/>
                  <a:pt x="6788476" y="6152200"/>
                </a:cubicBezTo>
                <a:close/>
                <a:moveTo>
                  <a:pt x="9834" y="0"/>
                </a:moveTo>
                <a:lnTo>
                  <a:pt x="12357" y="1"/>
                </a:lnTo>
                <a:lnTo>
                  <a:pt x="12192000" y="1"/>
                </a:lnTo>
                <a:lnTo>
                  <a:pt x="12192000" y="5105401"/>
                </a:lnTo>
                <a:lnTo>
                  <a:pt x="12191716" y="5105401"/>
                </a:lnTo>
                <a:lnTo>
                  <a:pt x="12192000" y="5256977"/>
                </a:lnTo>
                <a:lnTo>
                  <a:pt x="12061096" y="5296034"/>
                </a:lnTo>
                <a:cubicBezTo>
                  <a:pt x="11933500" y="5332263"/>
                  <a:pt x="11805390" y="5366806"/>
                  <a:pt x="11676800" y="5399652"/>
                </a:cubicBezTo>
                <a:cubicBezTo>
                  <a:pt x="11262789" y="5507204"/>
                  <a:pt x="10845343" y="5600846"/>
                  <a:pt x="10425355" y="5683310"/>
                </a:cubicBezTo>
                <a:cubicBezTo>
                  <a:pt x="10092810" y="5748549"/>
                  <a:pt x="9759033" y="5806970"/>
                  <a:pt x="9424022" y="5858546"/>
                </a:cubicBezTo>
                <a:cubicBezTo>
                  <a:pt x="9102997" y="5908224"/>
                  <a:pt x="8781133" y="5952809"/>
                  <a:pt x="8458419" y="5992303"/>
                </a:cubicBezTo>
                <a:cubicBezTo>
                  <a:pt x="8211360" y="6022481"/>
                  <a:pt x="7963792" y="6048065"/>
                  <a:pt x="7715970" y="6072283"/>
                </a:cubicBezTo>
                <a:lnTo>
                  <a:pt x="6951716" y="6138091"/>
                </a:lnTo>
                <a:lnTo>
                  <a:pt x="6936303" y="6140163"/>
                </a:lnTo>
                <a:lnTo>
                  <a:pt x="6790448" y="6151529"/>
                </a:lnTo>
                <a:lnTo>
                  <a:pt x="6799941" y="6153349"/>
                </a:lnTo>
                <a:cubicBezTo>
                  <a:pt x="6811623" y="6153816"/>
                  <a:pt x="6823734" y="6151642"/>
                  <a:pt x="6835432" y="6151642"/>
                </a:cubicBezTo>
                <a:cubicBezTo>
                  <a:pt x="6851580" y="6151642"/>
                  <a:pt x="6867729" y="6149034"/>
                  <a:pt x="6884003" y="6148662"/>
                </a:cubicBezTo>
                <a:cubicBezTo>
                  <a:pt x="7115805" y="6143198"/>
                  <a:pt x="7347351" y="6131026"/>
                  <a:pt x="7578771" y="6116122"/>
                </a:cubicBezTo>
                <a:cubicBezTo>
                  <a:pt x="7927552" y="6093644"/>
                  <a:pt x="8276080" y="6065453"/>
                  <a:pt x="8623845" y="6029188"/>
                </a:cubicBezTo>
                <a:cubicBezTo>
                  <a:pt x="8909939" y="5999878"/>
                  <a:pt x="9195310" y="5965228"/>
                  <a:pt x="9479970" y="5925239"/>
                </a:cubicBezTo>
                <a:cubicBezTo>
                  <a:pt x="9864901" y="5870842"/>
                  <a:pt x="10248014" y="5806101"/>
                  <a:pt x="10629308" y="5731000"/>
                </a:cubicBezTo>
                <a:cubicBezTo>
                  <a:pt x="11090114" y="5639842"/>
                  <a:pt x="11546975" y="5532291"/>
                  <a:pt x="11998498" y="5404869"/>
                </a:cubicBezTo>
                <a:lnTo>
                  <a:pt x="12192000" y="5347846"/>
                </a:lnTo>
                <a:lnTo>
                  <a:pt x="12192000" y="5402606"/>
                </a:lnTo>
                <a:lnTo>
                  <a:pt x="11829257" y="5507950"/>
                </a:lnTo>
                <a:cubicBezTo>
                  <a:pt x="11534769" y="5587680"/>
                  <a:pt x="11238120" y="5658596"/>
                  <a:pt x="10939183" y="5722555"/>
                </a:cubicBezTo>
                <a:cubicBezTo>
                  <a:pt x="10622824" y="5790365"/>
                  <a:pt x="10304941" y="5850387"/>
                  <a:pt x="9985530" y="5902635"/>
                </a:cubicBezTo>
                <a:cubicBezTo>
                  <a:pt x="9720036" y="5946102"/>
                  <a:pt x="9453814" y="5984764"/>
                  <a:pt x="9186882" y="6018631"/>
                </a:cubicBezTo>
                <a:cubicBezTo>
                  <a:pt x="8984197" y="6044216"/>
                  <a:pt x="8781514" y="6068309"/>
                  <a:pt x="8578198" y="6088179"/>
                </a:cubicBezTo>
                <a:lnTo>
                  <a:pt x="7864358" y="6149656"/>
                </a:lnTo>
                <a:cubicBezTo>
                  <a:pt x="7554994" y="6172009"/>
                  <a:pt x="7245502" y="6189895"/>
                  <a:pt x="6935502" y="6201071"/>
                </a:cubicBezTo>
                <a:lnTo>
                  <a:pt x="6477750" y="6214980"/>
                </a:lnTo>
                <a:cubicBezTo>
                  <a:pt x="6439195" y="6212895"/>
                  <a:pt x="6400529" y="6214521"/>
                  <a:pt x="6362294" y="6219825"/>
                </a:cubicBezTo>
                <a:lnTo>
                  <a:pt x="6057129" y="6219825"/>
                </a:lnTo>
                <a:lnTo>
                  <a:pt x="5977784" y="6215229"/>
                </a:lnTo>
                <a:lnTo>
                  <a:pt x="5265087" y="6178965"/>
                </a:lnTo>
                <a:cubicBezTo>
                  <a:pt x="4958267" y="6166544"/>
                  <a:pt x="4651826" y="6146055"/>
                  <a:pt x="4346277" y="6116869"/>
                </a:cubicBezTo>
                <a:lnTo>
                  <a:pt x="3373045" y="6018259"/>
                </a:lnTo>
                <a:cubicBezTo>
                  <a:pt x="3035412" y="5983982"/>
                  <a:pt x="2698456" y="5944327"/>
                  <a:pt x="2362173" y="5899282"/>
                </a:cubicBezTo>
                <a:cubicBezTo>
                  <a:pt x="1984692" y="5849108"/>
                  <a:pt x="1608364" y="5791358"/>
                  <a:pt x="1233178" y="5726033"/>
                </a:cubicBezTo>
                <a:cubicBezTo>
                  <a:pt x="842181" y="5657291"/>
                  <a:pt x="453758" y="5578770"/>
                  <a:pt x="68500" y="5486226"/>
                </a:cubicBezTo>
                <a:lnTo>
                  <a:pt x="0" y="5468863"/>
                </a:lnTo>
                <a:lnTo>
                  <a:pt x="0" y="5412351"/>
                </a:lnTo>
                <a:lnTo>
                  <a:pt x="72441" y="5431135"/>
                </a:lnTo>
                <a:cubicBezTo>
                  <a:pt x="247961" y="5473331"/>
                  <a:pt x="424164" y="5512608"/>
                  <a:pt x="600716" y="5549555"/>
                </a:cubicBezTo>
                <a:cubicBezTo>
                  <a:pt x="988279" y="5630403"/>
                  <a:pt x="1378133" y="5699330"/>
                  <a:pt x="1769512" y="5759811"/>
                </a:cubicBezTo>
                <a:cubicBezTo>
                  <a:pt x="2052426" y="5803406"/>
                  <a:pt x="2335725" y="5843519"/>
                  <a:pt x="2613554" y="5876802"/>
                </a:cubicBezTo>
                <a:cubicBezTo>
                  <a:pt x="2605544" y="5879410"/>
                  <a:pt x="2594611" y="5869350"/>
                  <a:pt x="2581134" y="5866867"/>
                </a:cubicBezTo>
                <a:cubicBezTo>
                  <a:pt x="2087178" y="5774877"/>
                  <a:pt x="1597684" y="5663937"/>
                  <a:pt x="1112635" y="5534031"/>
                </a:cubicBezTo>
                <a:cubicBezTo>
                  <a:pt x="880453" y="5471934"/>
                  <a:pt x="649713" y="5405428"/>
                  <a:pt x="420412" y="5334514"/>
                </a:cubicBezTo>
                <a:lnTo>
                  <a:pt x="0" y="5195539"/>
                </a:lnTo>
                <a:lnTo>
                  <a:pt x="60" y="5105401"/>
                </a:lnTo>
                <a:lnTo>
                  <a:pt x="0" y="5105401"/>
                </a:lnTo>
                <a:lnTo>
                  <a:pt x="0" y="1"/>
                </a:lnTo>
                <a:lnTo>
                  <a:pt x="9834" y="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Picture 2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9AA1447F-09EB-FC0E-ABB0-ED13D6D952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6100" y="638175"/>
            <a:ext cx="9144000" cy="5375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4960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6" name="Rectangle 55">
            <a:extLst>
              <a:ext uri="{FF2B5EF4-FFF2-40B4-BE49-F238E27FC236}">
                <a16:creationId xmlns:a16="http://schemas.microsoft.com/office/drawing/2014/main" id="{2D2B266D-3625-4584-A5C3-7D3F672CF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C463B99A-73EE-4FBB-B7C4-F9F9BCC25C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A5D2A5D1-BA0D-47D3-B051-DA7743C46E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219825"/>
          </a:xfrm>
          <a:custGeom>
            <a:avLst/>
            <a:gdLst>
              <a:gd name="connsiteX0" fmla="*/ 6789701 w 12192000"/>
              <a:gd name="connsiteY0" fmla="*/ 6151588 h 6219825"/>
              <a:gd name="connsiteX1" fmla="*/ 6788702 w 12192000"/>
              <a:gd name="connsiteY1" fmla="*/ 6151666 h 6219825"/>
              <a:gd name="connsiteX2" fmla="*/ 6788476 w 12192000"/>
              <a:gd name="connsiteY2" fmla="*/ 6152200 h 6219825"/>
              <a:gd name="connsiteX3" fmla="*/ 9834 w 12192000"/>
              <a:gd name="connsiteY3" fmla="*/ 0 h 6219825"/>
              <a:gd name="connsiteX4" fmla="*/ 12357 w 12192000"/>
              <a:gd name="connsiteY4" fmla="*/ 1 h 6219825"/>
              <a:gd name="connsiteX5" fmla="*/ 12192000 w 12192000"/>
              <a:gd name="connsiteY5" fmla="*/ 1 h 6219825"/>
              <a:gd name="connsiteX6" fmla="*/ 12192000 w 12192000"/>
              <a:gd name="connsiteY6" fmla="*/ 5105401 h 6219825"/>
              <a:gd name="connsiteX7" fmla="*/ 12191716 w 12192000"/>
              <a:gd name="connsiteY7" fmla="*/ 5105401 h 6219825"/>
              <a:gd name="connsiteX8" fmla="*/ 12192000 w 12192000"/>
              <a:gd name="connsiteY8" fmla="*/ 5256977 h 6219825"/>
              <a:gd name="connsiteX9" fmla="*/ 12061096 w 12192000"/>
              <a:gd name="connsiteY9" fmla="*/ 5296034 h 6219825"/>
              <a:gd name="connsiteX10" fmla="*/ 11676800 w 12192000"/>
              <a:gd name="connsiteY10" fmla="*/ 5399652 h 6219825"/>
              <a:gd name="connsiteX11" fmla="*/ 10425355 w 12192000"/>
              <a:gd name="connsiteY11" fmla="*/ 5683310 h 6219825"/>
              <a:gd name="connsiteX12" fmla="*/ 9424022 w 12192000"/>
              <a:gd name="connsiteY12" fmla="*/ 5858546 h 6219825"/>
              <a:gd name="connsiteX13" fmla="*/ 8458419 w 12192000"/>
              <a:gd name="connsiteY13" fmla="*/ 5992303 h 6219825"/>
              <a:gd name="connsiteX14" fmla="*/ 7715970 w 12192000"/>
              <a:gd name="connsiteY14" fmla="*/ 6072283 h 6219825"/>
              <a:gd name="connsiteX15" fmla="*/ 6951716 w 12192000"/>
              <a:gd name="connsiteY15" fmla="*/ 6138091 h 6219825"/>
              <a:gd name="connsiteX16" fmla="*/ 6936303 w 12192000"/>
              <a:gd name="connsiteY16" fmla="*/ 6140163 h 6219825"/>
              <a:gd name="connsiteX17" fmla="*/ 6790448 w 12192000"/>
              <a:gd name="connsiteY17" fmla="*/ 6151529 h 6219825"/>
              <a:gd name="connsiteX18" fmla="*/ 6799941 w 12192000"/>
              <a:gd name="connsiteY18" fmla="*/ 6153349 h 6219825"/>
              <a:gd name="connsiteX19" fmla="*/ 6835432 w 12192000"/>
              <a:gd name="connsiteY19" fmla="*/ 6151642 h 6219825"/>
              <a:gd name="connsiteX20" fmla="*/ 6884003 w 12192000"/>
              <a:gd name="connsiteY20" fmla="*/ 6148662 h 6219825"/>
              <a:gd name="connsiteX21" fmla="*/ 7578771 w 12192000"/>
              <a:gd name="connsiteY21" fmla="*/ 6116122 h 6219825"/>
              <a:gd name="connsiteX22" fmla="*/ 8623845 w 12192000"/>
              <a:gd name="connsiteY22" fmla="*/ 6029188 h 6219825"/>
              <a:gd name="connsiteX23" fmla="*/ 9479970 w 12192000"/>
              <a:gd name="connsiteY23" fmla="*/ 5925239 h 6219825"/>
              <a:gd name="connsiteX24" fmla="*/ 10629308 w 12192000"/>
              <a:gd name="connsiteY24" fmla="*/ 5731000 h 6219825"/>
              <a:gd name="connsiteX25" fmla="*/ 11998498 w 12192000"/>
              <a:gd name="connsiteY25" fmla="*/ 5404869 h 6219825"/>
              <a:gd name="connsiteX26" fmla="*/ 12192000 w 12192000"/>
              <a:gd name="connsiteY26" fmla="*/ 5347846 h 6219825"/>
              <a:gd name="connsiteX27" fmla="*/ 12192000 w 12192000"/>
              <a:gd name="connsiteY27" fmla="*/ 5402606 h 6219825"/>
              <a:gd name="connsiteX28" fmla="*/ 11829257 w 12192000"/>
              <a:gd name="connsiteY28" fmla="*/ 5507950 h 6219825"/>
              <a:gd name="connsiteX29" fmla="*/ 10939183 w 12192000"/>
              <a:gd name="connsiteY29" fmla="*/ 5722555 h 6219825"/>
              <a:gd name="connsiteX30" fmla="*/ 9985530 w 12192000"/>
              <a:gd name="connsiteY30" fmla="*/ 5902635 h 6219825"/>
              <a:gd name="connsiteX31" fmla="*/ 9186882 w 12192000"/>
              <a:gd name="connsiteY31" fmla="*/ 6018631 h 6219825"/>
              <a:gd name="connsiteX32" fmla="*/ 8578198 w 12192000"/>
              <a:gd name="connsiteY32" fmla="*/ 6088179 h 6219825"/>
              <a:gd name="connsiteX33" fmla="*/ 7864358 w 12192000"/>
              <a:gd name="connsiteY33" fmla="*/ 6149656 h 6219825"/>
              <a:gd name="connsiteX34" fmla="*/ 6935502 w 12192000"/>
              <a:gd name="connsiteY34" fmla="*/ 6201071 h 6219825"/>
              <a:gd name="connsiteX35" fmla="*/ 6477750 w 12192000"/>
              <a:gd name="connsiteY35" fmla="*/ 6214980 h 6219825"/>
              <a:gd name="connsiteX36" fmla="*/ 6362294 w 12192000"/>
              <a:gd name="connsiteY36" fmla="*/ 6219825 h 6219825"/>
              <a:gd name="connsiteX37" fmla="*/ 6057129 w 12192000"/>
              <a:gd name="connsiteY37" fmla="*/ 6219825 h 6219825"/>
              <a:gd name="connsiteX38" fmla="*/ 5977784 w 12192000"/>
              <a:gd name="connsiteY38" fmla="*/ 6215229 h 6219825"/>
              <a:gd name="connsiteX39" fmla="*/ 5265087 w 12192000"/>
              <a:gd name="connsiteY39" fmla="*/ 6178965 h 6219825"/>
              <a:gd name="connsiteX40" fmla="*/ 4346277 w 12192000"/>
              <a:gd name="connsiteY40" fmla="*/ 6116869 h 6219825"/>
              <a:gd name="connsiteX41" fmla="*/ 3373045 w 12192000"/>
              <a:gd name="connsiteY41" fmla="*/ 6018259 h 6219825"/>
              <a:gd name="connsiteX42" fmla="*/ 2362173 w 12192000"/>
              <a:gd name="connsiteY42" fmla="*/ 5899282 h 6219825"/>
              <a:gd name="connsiteX43" fmla="*/ 1233178 w 12192000"/>
              <a:gd name="connsiteY43" fmla="*/ 5726033 h 6219825"/>
              <a:gd name="connsiteX44" fmla="*/ 68500 w 12192000"/>
              <a:gd name="connsiteY44" fmla="*/ 5486226 h 6219825"/>
              <a:gd name="connsiteX45" fmla="*/ 0 w 12192000"/>
              <a:gd name="connsiteY45" fmla="*/ 5468863 h 6219825"/>
              <a:gd name="connsiteX46" fmla="*/ 0 w 12192000"/>
              <a:gd name="connsiteY46" fmla="*/ 5412351 h 6219825"/>
              <a:gd name="connsiteX47" fmla="*/ 72441 w 12192000"/>
              <a:gd name="connsiteY47" fmla="*/ 5431135 h 6219825"/>
              <a:gd name="connsiteX48" fmla="*/ 600716 w 12192000"/>
              <a:gd name="connsiteY48" fmla="*/ 5549555 h 6219825"/>
              <a:gd name="connsiteX49" fmla="*/ 1769512 w 12192000"/>
              <a:gd name="connsiteY49" fmla="*/ 5759811 h 6219825"/>
              <a:gd name="connsiteX50" fmla="*/ 2613554 w 12192000"/>
              <a:gd name="connsiteY50" fmla="*/ 5876802 h 6219825"/>
              <a:gd name="connsiteX51" fmla="*/ 2581134 w 12192000"/>
              <a:gd name="connsiteY51" fmla="*/ 5866867 h 6219825"/>
              <a:gd name="connsiteX52" fmla="*/ 1112635 w 12192000"/>
              <a:gd name="connsiteY52" fmla="*/ 5534031 h 6219825"/>
              <a:gd name="connsiteX53" fmla="*/ 420412 w 12192000"/>
              <a:gd name="connsiteY53" fmla="*/ 5334514 h 6219825"/>
              <a:gd name="connsiteX54" fmla="*/ 0 w 12192000"/>
              <a:gd name="connsiteY54" fmla="*/ 5195539 h 6219825"/>
              <a:gd name="connsiteX55" fmla="*/ 60 w 12192000"/>
              <a:gd name="connsiteY55" fmla="*/ 5105401 h 6219825"/>
              <a:gd name="connsiteX56" fmla="*/ 0 w 12192000"/>
              <a:gd name="connsiteY56" fmla="*/ 5105401 h 6219825"/>
              <a:gd name="connsiteX57" fmla="*/ 0 w 12192000"/>
              <a:gd name="connsiteY57" fmla="*/ 1 h 6219825"/>
              <a:gd name="connsiteX58" fmla="*/ 9834 w 12192000"/>
              <a:gd name="connsiteY58" fmla="*/ 1 h 6219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12192000" h="6219825">
                <a:moveTo>
                  <a:pt x="6789701" y="6151588"/>
                </a:moveTo>
                <a:lnTo>
                  <a:pt x="6788702" y="6151666"/>
                </a:lnTo>
                <a:cubicBezTo>
                  <a:pt x="6788627" y="6151844"/>
                  <a:pt x="6788551" y="6152022"/>
                  <a:pt x="6788476" y="6152200"/>
                </a:cubicBezTo>
                <a:close/>
                <a:moveTo>
                  <a:pt x="9834" y="0"/>
                </a:moveTo>
                <a:lnTo>
                  <a:pt x="12357" y="1"/>
                </a:lnTo>
                <a:lnTo>
                  <a:pt x="12192000" y="1"/>
                </a:lnTo>
                <a:lnTo>
                  <a:pt x="12192000" y="5105401"/>
                </a:lnTo>
                <a:lnTo>
                  <a:pt x="12191716" y="5105401"/>
                </a:lnTo>
                <a:lnTo>
                  <a:pt x="12192000" y="5256977"/>
                </a:lnTo>
                <a:lnTo>
                  <a:pt x="12061096" y="5296034"/>
                </a:lnTo>
                <a:cubicBezTo>
                  <a:pt x="11933500" y="5332263"/>
                  <a:pt x="11805390" y="5366806"/>
                  <a:pt x="11676800" y="5399652"/>
                </a:cubicBezTo>
                <a:cubicBezTo>
                  <a:pt x="11262789" y="5507204"/>
                  <a:pt x="10845343" y="5600846"/>
                  <a:pt x="10425355" y="5683310"/>
                </a:cubicBezTo>
                <a:cubicBezTo>
                  <a:pt x="10092810" y="5748549"/>
                  <a:pt x="9759033" y="5806970"/>
                  <a:pt x="9424022" y="5858546"/>
                </a:cubicBezTo>
                <a:cubicBezTo>
                  <a:pt x="9102997" y="5908224"/>
                  <a:pt x="8781133" y="5952809"/>
                  <a:pt x="8458419" y="5992303"/>
                </a:cubicBezTo>
                <a:cubicBezTo>
                  <a:pt x="8211360" y="6022481"/>
                  <a:pt x="7963792" y="6048065"/>
                  <a:pt x="7715970" y="6072283"/>
                </a:cubicBezTo>
                <a:lnTo>
                  <a:pt x="6951716" y="6138091"/>
                </a:lnTo>
                <a:lnTo>
                  <a:pt x="6936303" y="6140163"/>
                </a:lnTo>
                <a:lnTo>
                  <a:pt x="6790448" y="6151529"/>
                </a:lnTo>
                <a:lnTo>
                  <a:pt x="6799941" y="6153349"/>
                </a:lnTo>
                <a:cubicBezTo>
                  <a:pt x="6811623" y="6153816"/>
                  <a:pt x="6823734" y="6151642"/>
                  <a:pt x="6835432" y="6151642"/>
                </a:cubicBezTo>
                <a:cubicBezTo>
                  <a:pt x="6851580" y="6151642"/>
                  <a:pt x="6867729" y="6149034"/>
                  <a:pt x="6884003" y="6148662"/>
                </a:cubicBezTo>
                <a:cubicBezTo>
                  <a:pt x="7115805" y="6143198"/>
                  <a:pt x="7347351" y="6131026"/>
                  <a:pt x="7578771" y="6116122"/>
                </a:cubicBezTo>
                <a:cubicBezTo>
                  <a:pt x="7927552" y="6093644"/>
                  <a:pt x="8276080" y="6065453"/>
                  <a:pt x="8623845" y="6029188"/>
                </a:cubicBezTo>
                <a:cubicBezTo>
                  <a:pt x="8909939" y="5999878"/>
                  <a:pt x="9195310" y="5965228"/>
                  <a:pt x="9479970" y="5925239"/>
                </a:cubicBezTo>
                <a:cubicBezTo>
                  <a:pt x="9864901" y="5870842"/>
                  <a:pt x="10248014" y="5806101"/>
                  <a:pt x="10629308" y="5731000"/>
                </a:cubicBezTo>
                <a:cubicBezTo>
                  <a:pt x="11090114" y="5639842"/>
                  <a:pt x="11546975" y="5532291"/>
                  <a:pt x="11998498" y="5404869"/>
                </a:cubicBezTo>
                <a:lnTo>
                  <a:pt x="12192000" y="5347846"/>
                </a:lnTo>
                <a:lnTo>
                  <a:pt x="12192000" y="5402606"/>
                </a:lnTo>
                <a:lnTo>
                  <a:pt x="11829257" y="5507950"/>
                </a:lnTo>
                <a:cubicBezTo>
                  <a:pt x="11534769" y="5587680"/>
                  <a:pt x="11238120" y="5658596"/>
                  <a:pt x="10939183" y="5722555"/>
                </a:cubicBezTo>
                <a:cubicBezTo>
                  <a:pt x="10622824" y="5790365"/>
                  <a:pt x="10304941" y="5850387"/>
                  <a:pt x="9985530" y="5902635"/>
                </a:cubicBezTo>
                <a:cubicBezTo>
                  <a:pt x="9720036" y="5946102"/>
                  <a:pt x="9453814" y="5984764"/>
                  <a:pt x="9186882" y="6018631"/>
                </a:cubicBezTo>
                <a:cubicBezTo>
                  <a:pt x="8984197" y="6044216"/>
                  <a:pt x="8781514" y="6068309"/>
                  <a:pt x="8578198" y="6088179"/>
                </a:cubicBezTo>
                <a:lnTo>
                  <a:pt x="7864358" y="6149656"/>
                </a:lnTo>
                <a:cubicBezTo>
                  <a:pt x="7554994" y="6172009"/>
                  <a:pt x="7245502" y="6189895"/>
                  <a:pt x="6935502" y="6201071"/>
                </a:cubicBezTo>
                <a:lnTo>
                  <a:pt x="6477750" y="6214980"/>
                </a:lnTo>
                <a:cubicBezTo>
                  <a:pt x="6439195" y="6212895"/>
                  <a:pt x="6400529" y="6214521"/>
                  <a:pt x="6362294" y="6219825"/>
                </a:cubicBezTo>
                <a:lnTo>
                  <a:pt x="6057129" y="6219825"/>
                </a:lnTo>
                <a:lnTo>
                  <a:pt x="5977784" y="6215229"/>
                </a:lnTo>
                <a:lnTo>
                  <a:pt x="5265087" y="6178965"/>
                </a:lnTo>
                <a:cubicBezTo>
                  <a:pt x="4958267" y="6166544"/>
                  <a:pt x="4651826" y="6146055"/>
                  <a:pt x="4346277" y="6116869"/>
                </a:cubicBezTo>
                <a:lnTo>
                  <a:pt x="3373045" y="6018259"/>
                </a:lnTo>
                <a:cubicBezTo>
                  <a:pt x="3035412" y="5983982"/>
                  <a:pt x="2698456" y="5944327"/>
                  <a:pt x="2362173" y="5899282"/>
                </a:cubicBezTo>
                <a:cubicBezTo>
                  <a:pt x="1984692" y="5849108"/>
                  <a:pt x="1608364" y="5791358"/>
                  <a:pt x="1233178" y="5726033"/>
                </a:cubicBezTo>
                <a:cubicBezTo>
                  <a:pt x="842181" y="5657291"/>
                  <a:pt x="453758" y="5578770"/>
                  <a:pt x="68500" y="5486226"/>
                </a:cubicBezTo>
                <a:lnTo>
                  <a:pt x="0" y="5468863"/>
                </a:lnTo>
                <a:lnTo>
                  <a:pt x="0" y="5412351"/>
                </a:lnTo>
                <a:lnTo>
                  <a:pt x="72441" y="5431135"/>
                </a:lnTo>
                <a:cubicBezTo>
                  <a:pt x="247961" y="5473331"/>
                  <a:pt x="424164" y="5512608"/>
                  <a:pt x="600716" y="5549555"/>
                </a:cubicBezTo>
                <a:cubicBezTo>
                  <a:pt x="988279" y="5630403"/>
                  <a:pt x="1378133" y="5699330"/>
                  <a:pt x="1769512" y="5759811"/>
                </a:cubicBezTo>
                <a:cubicBezTo>
                  <a:pt x="2052426" y="5803406"/>
                  <a:pt x="2335725" y="5843519"/>
                  <a:pt x="2613554" y="5876802"/>
                </a:cubicBezTo>
                <a:cubicBezTo>
                  <a:pt x="2605544" y="5879410"/>
                  <a:pt x="2594611" y="5869350"/>
                  <a:pt x="2581134" y="5866867"/>
                </a:cubicBezTo>
                <a:cubicBezTo>
                  <a:pt x="2087178" y="5774877"/>
                  <a:pt x="1597684" y="5663937"/>
                  <a:pt x="1112635" y="5534031"/>
                </a:cubicBezTo>
                <a:cubicBezTo>
                  <a:pt x="880453" y="5471934"/>
                  <a:pt x="649713" y="5405428"/>
                  <a:pt x="420412" y="5334514"/>
                </a:cubicBezTo>
                <a:lnTo>
                  <a:pt x="0" y="5195539"/>
                </a:lnTo>
                <a:lnTo>
                  <a:pt x="60" y="5105401"/>
                </a:lnTo>
                <a:lnTo>
                  <a:pt x="0" y="5105401"/>
                </a:lnTo>
                <a:lnTo>
                  <a:pt x="0" y="1"/>
                </a:lnTo>
                <a:lnTo>
                  <a:pt x="9834" y="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9" name="Content Placeholder 8" descr="A graph of sales&#10;&#10;Description automatically generated">
            <a:extLst>
              <a:ext uri="{FF2B5EF4-FFF2-40B4-BE49-F238E27FC236}">
                <a16:creationId xmlns:a16="http://schemas.microsoft.com/office/drawing/2014/main" id="{D31BBAE9-DC92-B489-C659-50E69952E1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5"/>
          <a:stretch/>
        </p:blipFill>
        <p:spPr>
          <a:xfrm>
            <a:off x="1660564" y="228600"/>
            <a:ext cx="8794671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3238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C664EB-8B2E-F65F-7F0B-F0350C544A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Spark code for traffic of sales</a:t>
            </a:r>
          </a:p>
        </p:txBody>
      </p:sp>
      <p:pic>
        <p:nvPicPr>
          <p:cNvPr id="7" name="Content Placeholder 6" descr="A computer screen shot of a computer code">
            <a:extLst>
              <a:ext uri="{FF2B5EF4-FFF2-40B4-BE49-F238E27FC236}">
                <a16:creationId xmlns:a16="http://schemas.microsoft.com/office/drawing/2014/main" id="{7E584681-4EF5-D292-1EF6-3BBD077574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0794" y="1690688"/>
            <a:ext cx="9432758" cy="5046996"/>
          </a:xfrm>
        </p:spPr>
      </p:pic>
    </p:spTree>
    <p:extLst>
      <p:ext uri="{BB962C8B-B14F-4D97-AF65-F5344CB8AC3E}">
        <p14:creationId xmlns:p14="http://schemas.microsoft.com/office/powerpoint/2010/main" val="548638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0C9B4C4FCD0504EBE99C4D11FECA2E1" ma:contentTypeVersion="5" ma:contentTypeDescription="Create a new document." ma:contentTypeScope="" ma:versionID="742428842529adc3bd886ce233385c9e">
  <xsd:schema xmlns:xsd="http://www.w3.org/2001/XMLSchema" xmlns:xs="http://www.w3.org/2001/XMLSchema" xmlns:p="http://schemas.microsoft.com/office/2006/metadata/properties" xmlns:ns3="8c11aa2d-2363-45c9-871c-55c7849fe676" targetNamespace="http://schemas.microsoft.com/office/2006/metadata/properties" ma:root="true" ma:fieldsID="399826a3945f9d0de9863412e526521a" ns3:_="">
    <xsd:import namespace="8c11aa2d-2363-45c9-871c-55c7849fe676"/>
    <xsd:element name="properties">
      <xsd:complexType>
        <xsd:sequence>
          <xsd:element name="documentManagement">
            <xsd:complexType>
              <xsd:all>
                <xsd:element ref="ns3:MediaServiceDateTaken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c11aa2d-2363-45c9-871c-55c7849fe676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D9647F0-5DB6-4ED3-9253-2F6DF125F51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c11aa2d-2363-45c9-871c-55c7849fe67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F757C54-5B59-48CF-B80D-ECF30D4395E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83E0D72-D1FA-40E4-9956-79D47B81612F}">
  <ds:schemaRefs>
    <ds:schemaRef ds:uri="http://schemas.microsoft.com/office/2006/documentManagement/types"/>
    <ds:schemaRef ds:uri="http://purl.org/dc/terms/"/>
    <ds:schemaRef ds:uri="http://www.w3.org/XML/1998/namespace"/>
    <ds:schemaRef ds:uri="http://purl.org/dc/elements/1.1/"/>
    <ds:schemaRef ds:uri="8c11aa2d-2363-45c9-871c-55c7849fe676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5557</TotalTime>
  <Words>784</Words>
  <Application>Microsoft Office PowerPoint</Application>
  <PresentationFormat>Widescreen</PresentationFormat>
  <Paragraphs>90</Paragraphs>
  <Slides>30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30</vt:i4>
      </vt:variant>
    </vt:vector>
  </HeadingPairs>
  <TitlesOfParts>
    <vt:vector size="39" baseType="lpstr">
      <vt:lpstr>-apple-system</vt:lpstr>
      <vt:lpstr>Aptos</vt:lpstr>
      <vt:lpstr>Aptos Display</vt:lpstr>
      <vt:lpstr>Arial</vt:lpstr>
      <vt:lpstr>Avenir Next LT Pro</vt:lpstr>
      <vt:lpstr>Calibri</vt:lpstr>
      <vt:lpstr>Wingdings</vt:lpstr>
      <vt:lpstr>Office Theme</vt:lpstr>
      <vt:lpstr>1_Office Theme</vt:lpstr>
      <vt:lpstr>E-Commerce BigData Project</vt:lpstr>
      <vt:lpstr>Introduction</vt:lpstr>
      <vt:lpstr>Objectives </vt:lpstr>
      <vt:lpstr>Data Generation</vt:lpstr>
      <vt:lpstr>Data Generation Code</vt:lpstr>
      <vt:lpstr>Rogue Data Generation </vt:lpstr>
      <vt:lpstr>PowerPoint Presentation</vt:lpstr>
      <vt:lpstr>PowerPoint Presentation</vt:lpstr>
      <vt:lpstr>Spark code for traffic of sales</vt:lpstr>
      <vt:lpstr>PowerPoint Presentation</vt:lpstr>
      <vt:lpstr>Analysis</vt:lpstr>
      <vt:lpstr>Data Processing and Cleaning</vt:lpstr>
      <vt:lpstr>Data Processing</vt:lpstr>
      <vt:lpstr>PowerPoint Presentation</vt:lpstr>
      <vt:lpstr>PowerPoint Presentation</vt:lpstr>
      <vt:lpstr>Data Cleaning</vt:lpstr>
      <vt:lpstr>PowerPoint Presentation</vt:lpstr>
      <vt:lpstr>PowerPoint Presentation</vt:lpstr>
      <vt:lpstr>Analysis</vt:lpstr>
      <vt:lpstr>What is the top selling category of items, per country? </vt:lpstr>
      <vt:lpstr>PowerPoint Presentation</vt:lpstr>
      <vt:lpstr>PowerPoint Presentation</vt:lpstr>
      <vt:lpstr>PowerPoint Presentation</vt:lpstr>
      <vt:lpstr>Analysis</vt:lpstr>
      <vt:lpstr>How does the popularity of products change  throughout the year, per country? </vt:lpstr>
      <vt:lpstr>PowerPoint Presentation</vt:lpstr>
      <vt:lpstr>PowerPoint Presentation</vt:lpstr>
      <vt:lpstr>Analysis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Dejen Tesfagergs</dc:creator>
  <cp:lastModifiedBy>Dejen Tesfagergs</cp:lastModifiedBy>
  <cp:revision>19</cp:revision>
  <dcterms:created xsi:type="dcterms:W3CDTF">2024-11-06T13:56:02Z</dcterms:created>
  <dcterms:modified xsi:type="dcterms:W3CDTF">2024-11-11T10:29:37Z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0x01010070C9B4C4FCD0504EBE99C4D11FECA2E1</vt:lpwstr>
  </property>
</Properties>
</file>